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310" r:id="rId3"/>
    <p:sldId id="274" r:id="rId4"/>
    <p:sldId id="273" r:id="rId5"/>
    <p:sldId id="275" r:id="rId6"/>
    <p:sldId id="311" r:id="rId7"/>
    <p:sldId id="309" r:id="rId8"/>
    <p:sldId id="308" r:id="rId9"/>
    <p:sldId id="307" r:id="rId10"/>
    <p:sldId id="312" r:id="rId11"/>
    <p:sldId id="313" r:id="rId12"/>
    <p:sldId id="314" r:id="rId13"/>
    <p:sldId id="315" r:id="rId14"/>
    <p:sldId id="303" r:id="rId15"/>
    <p:sldId id="295" r:id="rId16"/>
    <p:sldId id="297" r:id="rId17"/>
    <p:sldId id="292" r:id="rId18"/>
    <p:sldId id="272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4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orient="horz" pos="1380">
          <p15:clr>
            <a:srgbClr val="A4A3A4"/>
          </p15:clr>
        </p15:guide>
        <p15:guide id="4" orient="horz" pos="738">
          <p15:clr>
            <a:srgbClr val="A4A3A4"/>
          </p15:clr>
        </p15:guide>
        <p15:guide id="5" orient="horz" pos="3954">
          <p15:clr>
            <a:srgbClr val="A4A3A4"/>
          </p15:clr>
        </p15:guide>
        <p15:guide id="6" orient="horz" pos="2850">
          <p15:clr>
            <a:srgbClr val="A4A3A4"/>
          </p15:clr>
        </p15:guide>
        <p15:guide id="7" pos="822">
          <p15:clr>
            <a:srgbClr val="A4A3A4"/>
          </p15:clr>
        </p15:guide>
        <p15:guide id="8" pos="5496">
          <p15:clr>
            <a:srgbClr val="A4A3A4"/>
          </p15:clr>
        </p15:guide>
        <p15:guide id="9" pos="13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2"/>
    <a:srgbClr val="DCE1E4"/>
    <a:srgbClr val="006FB9"/>
    <a:srgbClr val="11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2718" autoAdjust="0"/>
  </p:normalViewPr>
  <p:slideViewPr>
    <p:cSldViewPr snapToGrid="0" snapToObjects="1">
      <p:cViewPr varScale="1">
        <p:scale>
          <a:sx n="71" d="100"/>
          <a:sy n="71" d="100"/>
        </p:scale>
        <p:origin x="1478" y="53"/>
      </p:cViewPr>
      <p:guideLst>
        <p:guide orient="horz" pos="1854"/>
        <p:guide orient="horz" pos="1104"/>
        <p:guide orient="horz" pos="1380"/>
        <p:guide orient="horz" pos="738"/>
        <p:guide orient="horz" pos="3954"/>
        <p:guide orient="horz" pos="2850"/>
        <p:guide pos="822"/>
        <p:guide pos="5496"/>
        <p:guide pos="1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-3840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38AA-3788-3843-B1A2-1B18D2AFBCB2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00E21-1F48-5A4E-A39E-A4F79A96E42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35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7160F-E360-6E48-90F5-5C4516E98FB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7BDE-D2FD-5A4E-B32A-19344D9866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moeten binnen</a:t>
            </a:r>
            <a:r>
              <a:rPr lang="nl-BE" baseline="0" dirty="0"/>
              <a:t> zijn om te meten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dd maand 2012</a:t>
            </a:r>
            <a:endParaRPr lang="fr-FR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57098-CE14-45BC-B6FB-3934AACDB38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2666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3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7BDE-D2FD-5A4E-B32A-19344D9866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cess 5"/>
          <p:cNvSpPr/>
          <p:nvPr userDrawn="1"/>
        </p:nvSpPr>
        <p:spPr>
          <a:xfrm>
            <a:off x="0" y="2066924"/>
            <a:ext cx="9144000" cy="1819275"/>
          </a:xfrm>
          <a:prstGeom prst="flowChartProcess">
            <a:avLst/>
          </a:prstGeom>
          <a:solidFill>
            <a:srgbClr val="006F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tg_golf_coverbeel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5946"/>
          </a:xfrm>
          <a:prstGeom prst="rect">
            <a:avLst/>
          </a:prstGeom>
        </p:spPr>
      </p:pic>
      <p:pic>
        <p:nvPicPr>
          <p:cNvPr id="10" name="Picture 9" descr="wtg_basis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61950"/>
            <a:ext cx="1408223" cy="13350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550" y="4229100"/>
            <a:ext cx="6496049" cy="93345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19000" y="5703887"/>
            <a:ext cx="2395850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nl-BE"/>
              <a:t>dd maand jjjj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14549" y="2486025"/>
            <a:ext cx="6494739" cy="116205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dd maand jjjj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93813" y="2181225"/>
            <a:ext cx="7419975" cy="40862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438275" indent="-180975">
              <a:buClr>
                <a:schemeClr val="bg1">
                  <a:lumMod val="65000"/>
                </a:schemeClr>
              </a:buClr>
              <a:buFont typeface="Calibri" pitchFamily="34" charset="0"/>
              <a:buChar char="‐"/>
              <a:defRPr sz="1600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7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06" y="2179637"/>
            <a:ext cx="3599998" cy="409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900" y="2184399"/>
            <a:ext cx="3600000" cy="4086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dd maand jjjj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003" y="1876425"/>
            <a:ext cx="3492000" cy="396000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228" y="2325687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8838" y="1876425"/>
            <a:ext cx="3492000" cy="396000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063" y="2325687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dd maand jjjj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Presentatietitel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dd maand jjjj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dd maand jjjj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Presentatietitel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tg_golf_coverbeeld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0"/>
          <a:stretch>
            <a:fillRect/>
          </a:stretch>
        </p:blipFill>
        <p:spPr>
          <a:xfrm>
            <a:off x="0" y="0"/>
            <a:ext cx="9144000" cy="11350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5750" y="63499"/>
            <a:ext cx="1111250" cy="10715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06" y="1162678"/>
            <a:ext cx="7420258" cy="584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06" y="2184226"/>
            <a:ext cx="7420258" cy="40832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 err="1"/>
              <a:t>Third</a:t>
            </a:r>
            <a:r>
              <a:rPr lang="nl-BE" dirty="0"/>
              <a:t> level</a:t>
            </a:r>
          </a:p>
          <a:p>
            <a:pPr lvl="3"/>
            <a:r>
              <a:rPr lang="nl-BE" dirty="0" err="1"/>
              <a:t>Fourth</a:t>
            </a:r>
            <a:r>
              <a:rPr lang="nl-BE" dirty="0"/>
              <a:t> level</a:t>
            </a:r>
          </a:p>
          <a:p>
            <a:pPr lvl="4"/>
            <a:r>
              <a:rPr lang="nl-BE" dirty="0" err="1"/>
              <a:t>Ffth</a:t>
            </a:r>
            <a:r>
              <a:rPr lang="nl-BE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5228" y="6462175"/>
            <a:ext cx="17156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nl-BE"/>
              <a:t>dd maand jjjj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462175"/>
            <a:ext cx="412432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Presentatietitel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0524" y="6462175"/>
            <a:ext cx="70353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CBD6B4A-CEB5-EF4C-8D18-AE66FC5E540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 descr="wtg_basislogo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3" y="175191"/>
            <a:ext cx="865845" cy="8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6225" indent="-276225" algn="l" defTabSz="457200" rtl="0" eaLnBrk="1" latinLnBrk="0" hangingPunct="1">
        <a:spcBef>
          <a:spcPts val="900"/>
        </a:spcBef>
        <a:buClr>
          <a:srgbClr val="006BB2"/>
        </a:buClr>
        <a:buSzPct val="100000"/>
        <a:buFontTx/>
        <a:buBlip>
          <a:blip r:embed="rId10"/>
        </a:buBlip>
        <a:defRPr sz="2800" b="1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0550" indent="-228600" algn="l" defTabSz="457200" rtl="0" eaLnBrk="1" latinLnBrk="0" hangingPunct="1">
        <a:spcBef>
          <a:spcPts val="400"/>
        </a:spcBef>
        <a:buClr>
          <a:srgbClr val="006BB2"/>
        </a:buClr>
        <a:buSzPct val="100000"/>
        <a:buFontTx/>
        <a:buBlip>
          <a:blip r:embed="rId11"/>
        </a:buBlip>
        <a:defRPr sz="24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5350" indent="-161925" algn="l" defTabSz="457200" rtl="0" eaLnBrk="1" latinLnBrk="0" hangingPunct="1">
        <a:spcBef>
          <a:spcPts val="200"/>
        </a:spcBef>
        <a:buClr>
          <a:schemeClr val="tx2"/>
        </a:buClr>
        <a:buSzPct val="100000"/>
        <a:buFont typeface="Calibri" pitchFamily="34" charset="0"/>
        <a:buChar char="‐"/>
        <a:defRPr sz="20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2050" indent="-171450" algn="l" defTabSz="457200" rtl="0" eaLnBrk="1" latinLnBrk="0" hangingPunct="1">
        <a:spcBef>
          <a:spcPts val="0"/>
        </a:spcBef>
        <a:buClr>
          <a:schemeClr val="tx1"/>
        </a:buClr>
        <a:buSzPct val="100000"/>
        <a:buFont typeface="Calibri" pitchFamily="34" charset="0"/>
        <a:buChar char="‐"/>
        <a:defRPr sz="18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8275" indent="-180975" algn="l" defTabSz="457200" rtl="0" eaLnBrk="1" latinLnBrk="0" hangingPunct="1">
        <a:spcBef>
          <a:spcPts val="0"/>
        </a:spcBef>
        <a:buClr>
          <a:schemeClr val="bg2"/>
        </a:buClr>
        <a:buSzPct val="100000"/>
        <a:buFont typeface="Calibri" pitchFamily="34" charset="0"/>
        <a:buChar char="‐"/>
        <a:defRPr sz="1600" kern="1200" baseline="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542" y="1941495"/>
            <a:ext cx="7734217" cy="2106523"/>
          </a:xfrm>
        </p:spPr>
        <p:txBody>
          <a:bodyPr/>
          <a:lstStyle/>
          <a:p>
            <a:pPr algn="ctr"/>
            <a:r>
              <a:rPr lang="nl-NL" sz="2800" dirty="0"/>
              <a:t>RIOLERINGS- EN WEGENISWERKEN</a:t>
            </a:r>
            <a:br>
              <a:rPr lang="nl-NL" sz="2800" dirty="0"/>
            </a:br>
            <a:r>
              <a:rPr lang="nl-NL" sz="2800" dirty="0"/>
              <a:t>ANTWERPSESTEENWEG</a:t>
            </a:r>
            <a:br>
              <a:rPr lang="nl-NL" sz="2800" dirty="0"/>
            </a:br>
            <a:r>
              <a:rPr lang="nl-NL" sz="2800" dirty="0"/>
              <a:t>Voorbereidende nutswerken</a:t>
            </a:r>
            <a:br>
              <a:rPr lang="nl-NL" sz="2800" dirty="0"/>
            </a:br>
            <a:r>
              <a:rPr lang="nl-NL" sz="2800" dirty="0"/>
              <a:t>verplaatsen toevoerleiding drinkwater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95" y="1105059"/>
            <a:ext cx="8581239" cy="861774"/>
          </a:xfrm>
        </p:spPr>
        <p:txBody>
          <a:bodyPr/>
          <a:lstStyle/>
          <a:p>
            <a:r>
              <a:rPr lang="nl-BE" dirty="0"/>
              <a:t>Fase 3</a:t>
            </a:r>
            <a:br>
              <a:rPr lang="nl-BE" dirty="0"/>
            </a:br>
            <a:r>
              <a:rPr lang="nl-BE" sz="1800" dirty="0"/>
              <a:t>Roomakkerwegel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85B87D-AEFF-450F-8DDA-19BDA892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588" y="2039447"/>
            <a:ext cx="4478824" cy="43273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CFDAE36-5091-459C-820C-AE54CF22B6CD}"/>
              </a:ext>
            </a:extLst>
          </p:cNvPr>
          <p:cNvSpPr txBox="1"/>
          <p:nvPr/>
        </p:nvSpPr>
        <p:spPr>
          <a:xfrm>
            <a:off x="1307899" y="4059422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Roomakkerwegel</a:t>
            </a:r>
          </a:p>
        </p:txBody>
      </p:sp>
    </p:spTree>
    <p:extLst>
      <p:ext uri="{BB962C8B-B14F-4D97-AF65-F5344CB8AC3E}">
        <p14:creationId xmlns:p14="http://schemas.microsoft.com/office/powerpoint/2010/main" val="376447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ijdelijke aanduiding voor inhoud 6">
            <a:extLst>
              <a:ext uri="{FF2B5EF4-FFF2-40B4-BE49-F238E27FC236}">
                <a16:creationId xmlns:a16="http://schemas.microsoft.com/office/drawing/2014/main" id="{F21D0542-5280-4B6E-AD92-42291ECBC5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813" y="2181225"/>
            <a:ext cx="7419975" cy="4086225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>
                <a:solidFill>
                  <a:schemeClr val="tx2"/>
                </a:solidFill>
              </a:rPr>
              <a:t>Duurtijd fase 3: 10 werkdagen</a:t>
            </a:r>
          </a:p>
          <a:p>
            <a:r>
              <a:rPr lang="nl-BE" sz="1800" b="0" dirty="0">
                <a:solidFill>
                  <a:schemeClr val="accent6"/>
                </a:solidFill>
              </a:rPr>
              <a:t>Van ± 12/04/2021 tot ± 23/04/2021 zonder weerverlet en/of extra coronamaatregelen</a:t>
            </a:r>
            <a:endParaRPr lang="nl-BE" sz="1800" b="0" u="sng" dirty="0"/>
          </a:p>
          <a:p>
            <a:r>
              <a:rPr lang="nl-BE" sz="1800" b="0" dirty="0"/>
              <a:t>De Roomakkerwegel wordt volledig afgesloten uitgezonderd voor fietsers en voetgangers</a:t>
            </a:r>
          </a:p>
          <a:p>
            <a:r>
              <a:rPr lang="nl-BE" sz="1800" b="0" dirty="0"/>
              <a:t>Gemotoriseerd verkeer langs beide richtingen op de B.A. Heymanstraat is mogelijk</a:t>
            </a:r>
          </a:p>
          <a:p>
            <a:r>
              <a:rPr lang="nl-BE" sz="1800" b="0" dirty="0"/>
              <a:t>Omleiding voor de fietsers blijft zoals bij fase 2</a:t>
            </a:r>
          </a:p>
          <a:p>
            <a:r>
              <a:rPr lang="nl-BE" sz="1800" b="0" dirty="0"/>
              <a:t>De werfleider is elke dag aanwezig op de werf als aanspreekpunt</a:t>
            </a:r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1F08E1-B902-4FC3-81D8-BFD4134EE570}"/>
              </a:ext>
            </a:extLst>
          </p:cNvPr>
          <p:cNvSpPr txBox="1">
            <a:spLocks/>
          </p:cNvSpPr>
          <p:nvPr/>
        </p:nvSpPr>
        <p:spPr>
          <a:xfrm>
            <a:off x="730509" y="1103806"/>
            <a:ext cx="7850383" cy="8617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Fase 3: timing en verkeerssituatie</a:t>
            </a:r>
            <a:br>
              <a:rPr lang="nl-BE" dirty="0"/>
            </a:br>
            <a:r>
              <a:rPr lang="nl-BE" sz="1600" dirty="0"/>
              <a:t>Roomakkerwegel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025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44" y="1145619"/>
            <a:ext cx="8581239" cy="1415772"/>
          </a:xfrm>
        </p:spPr>
        <p:txBody>
          <a:bodyPr/>
          <a:lstStyle/>
          <a:p>
            <a:r>
              <a:rPr lang="nl-BE" dirty="0"/>
              <a:t>Fase 4</a:t>
            </a:r>
            <a:br>
              <a:rPr lang="nl-BE" dirty="0"/>
            </a:br>
            <a:r>
              <a:rPr lang="nl-BE" sz="1800" dirty="0"/>
              <a:t>Herstel fietspad Burgemeester Achiel Heymanstraat tussen Roomakkerwegel en de </a:t>
            </a:r>
            <a:r>
              <a:rPr lang="nl-BE" sz="1800" dirty="0" err="1"/>
              <a:t>Antwerpsesteenweg</a:t>
            </a:r>
            <a:r>
              <a:rPr lang="nl-BE" sz="1800" dirty="0"/>
              <a:t> inclusief koppelingen </a:t>
            </a:r>
            <a:br>
              <a:rPr lang="nl-BE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08F95C-1E0D-4AC1-86B5-87FE250D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" y="2458870"/>
            <a:ext cx="8215793" cy="2556749"/>
          </a:xfrm>
          <a:prstGeom prst="rect">
            <a:avLst/>
          </a:prstGeom>
        </p:spPr>
      </p:pic>
      <p:sp>
        <p:nvSpPr>
          <p:cNvPr id="7" name="Pijl-rechts 2">
            <a:extLst>
              <a:ext uri="{FF2B5EF4-FFF2-40B4-BE49-F238E27FC236}">
                <a16:creationId xmlns:a16="http://schemas.microsoft.com/office/drawing/2014/main" id="{3F231CF0-8A06-4424-9F4D-B8B961C07933}"/>
              </a:ext>
            </a:extLst>
          </p:cNvPr>
          <p:cNvSpPr/>
          <p:nvPr/>
        </p:nvSpPr>
        <p:spPr>
          <a:xfrm rot="18786680">
            <a:off x="5437425" y="3923971"/>
            <a:ext cx="3361717" cy="308246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ijl-rechts 10">
            <a:extLst>
              <a:ext uri="{FF2B5EF4-FFF2-40B4-BE49-F238E27FC236}">
                <a16:creationId xmlns:a16="http://schemas.microsoft.com/office/drawing/2014/main" id="{FD9BFB08-8A5F-4C34-9068-8CA79C4D74CC}"/>
              </a:ext>
            </a:extLst>
          </p:cNvPr>
          <p:cNvSpPr/>
          <p:nvPr/>
        </p:nvSpPr>
        <p:spPr>
          <a:xfrm rot="12407028">
            <a:off x="632962" y="4590797"/>
            <a:ext cx="2638427" cy="308246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559945F-3C2D-4007-A137-EAEF8C327B25}"/>
              </a:ext>
            </a:extLst>
          </p:cNvPr>
          <p:cNvSpPr/>
          <p:nvPr/>
        </p:nvSpPr>
        <p:spPr>
          <a:xfrm>
            <a:off x="1888958" y="5185051"/>
            <a:ext cx="534180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5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Aanduiding locatie koppeling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F92FDF-529B-45A3-A981-D38333A84635}"/>
              </a:ext>
            </a:extLst>
          </p:cNvPr>
          <p:cNvSpPr txBox="1"/>
          <p:nvPr/>
        </p:nvSpPr>
        <p:spPr>
          <a:xfrm>
            <a:off x="422404" y="3736633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Roomakkerwegel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D8D2188-1DD9-4061-A0F8-BB28F57E4920}"/>
              </a:ext>
            </a:extLst>
          </p:cNvPr>
          <p:cNvSpPr txBox="1"/>
          <p:nvPr/>
        </p:nvSpPr>
        <p:spPr>
          <a:xfrm>
            <a:off x="5598370" y="3104527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C00000"/>
                </a:solidFill>
              </a:rPr>
              <a:t>Antwerpsesteenweg</a:t>
            </a:r>
            <a:endParaRPr lang="nl-B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1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ijdelijke aanduiding voor inhoud 6">
            <a:extLst>
              <a:ext uri="{FF2B5EF4-FFF2-40B4-BE49-F238E27FC236}">
                <a16:creationId xmlns:a16="http://schemas.microsoft.com/office/drawing/2014/main" id="{F21D0542-5280-4B6E-AD92-42291ECBC5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0917" y="2633864"/>
            <a:ext cx="7419975" cy="4086225"/>
          </a:xfrm>
        </p:spPr>
        <p:txBody>
          <a:bodyPr/>
          <a:lstStyle/>
          <a:p>
            <a:r>
              <a:rPr lang="nl-BE" sz="1800" b="0" dirty="0"/>
              <a:t>Duurtijd: 10 werkdagen</a:t>
            </a:r>
          </a:p>
          <a:p>
            <a:r>
              <a:rPr lang="nl-BE" sz="1800" b="0" dirty="0">
                <a:solidFill>
                  <a:schemeClr val="accent6"/>
                </a:solidFill>
              </a:rPr>
              <a:t>Van ± 26/04/2021 tot ± 07/05/2021 zonder weerverlet en/of coronamaatregelen</a:t>
            </a:r>
          </a:p>
          <a:p>
            <a:r>
              <a:rPr lang="nl-BE" sz="1800" b="0" dirty="0"/>
              <a:t>Gemotoriseerd verkeer langs beide richtingen op de B.A. Heymanstraat is mogelijk</a:t>
            </a:r>
          </a:p>
          <a:p>
            <a:r>
              <a:rPr lang="nl-BE" sz="1800" b="0" dirty="0"/>
              <a:t>Omleiding voor de fietsers blijft zoals bij fase 2</a:t>
            </a:r>
          </a:p>
          <a:p>
            <a:r>
              <a:rPr lang="nl-BE" sz="1800" b="0" dirty="0"/>
              <a:t>De werfleider is elke dag aanwezig op de werf als aanspreekpunt</a:t>
            </a:r>
            <a:endParaRPr lang="nl-BE" sz="2000" b="0" dirty="0"/>
          </a:p>
          <a:p>
            <a:pPr marL="0" indent="0">
              <a:buNone/>
            </a:pPr>
            <a:endParaRPr lang="nl-BE" sz="18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983DD9-39E5-4F9A-98F9-A387DDCC6CFC}"/>
              </a:ext>
            </a:extLst>
          </p:cNvPr>
          <p:cNvSpPr txBox="1">
            <a:spLocks/>
          </p:cNvSpPr>
          <p:nvPr/>
        </p:nvSpPr>
        <p:spPr>
          <a:xfrm>
            <a:off x="730509" y="1286686"/>
            <a:ext cx="7850383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Fase 4: timing en verkeerssituatie</a:t>
            </a:r>
            <a:br>
              <a:rPr lang="nl-BE" dirty="0"/>
            </a:br>
            <a:r>
              <a:rPr lang="nl-BE" sz="1600" dirty="0"/>
              <a:t>Herstel fietspad Burgemeester Achiel Heymanstraat tussen Roomakkerwegel en de </a:t>
            </a:r>
            <a:r>
              <a:rPr lang="nl-BE" sz="1600" dirty="0" err="1"/>
              <a:t>Antwerpsesteenweg</a:t>
            </a:r>
            <a:r>
              <a:rPr lang="nl-BE" sz="1600" dirty="0"/>
              <a:t> inclusief koppelingen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270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916" y="1176131"/>
            <a:ext cx="7420258" cy="584776"/>
          </a:xfrm>
        </p:spPr>
        <p:txBody>
          <a:bodyPr/>
          <a:lstStyle/>
          <a:p>
            <a:r>
              <a:rPr lang="nl-BE" dirty="0"/>
              <a:t>Koppeling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557026" y="1864345"/>
            <a:ext cx="8414852" cy="49936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BE" sz="1800" b="0" dirty="0"/>
              <a:t>Het koppelen van de nieuwe leidingen aan de bestaande leidingen zal onderbrekingen van de nutsvoorzieningen tot gevolg hebben. Deze worden vooraf aangekondigd zodat inwoners de nodige regelingen kunnen treffen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EFBD3A1-C2DB-4DFD-BD36-0890E8C4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462175"/>
            <a:ext cx="4124326" cy="365125"/>
          </a:xfrm>
        </p:spPr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C7701A3E-E9D6-4C82-93A5-861523E12606}"/>
              </a:ext>
            </a:extLst>
          </p:cNvPr>
          <p:cNvSpPr txBox="1">
            <a:spLocks/>
          </p:cNvSpPr>
          <p:nvPr/>
        </p:nvSpPr>
        <p:spPr>
          <a:xfrm>
            <a:off x="8286189" y="6492875"/>
            <a:ext cx="17156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18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82A163-5829-476F-9CC6-3E3362583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08" y="3001629"/>
            <a:ext cx="4600477" cy="31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56" y="1162678"/>
            <a:ext cx="7420258" cy="584776"/>
          </a:xfrm>
        </p:spPr>
        <p:txBody>
          <a:bodyPr/>
          <a:lstStyle/>
          <a:p>
            <a:r>
              <a:rPr lang="nl-BE" dirty="0"/>
              <a:t>Bereikbaarheid?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463826" y="1868508"/>
            <a:ext cx="8250237" cy="3716976"/>
          </a:xfrm>
        </p:spPr>
        <p:txBody>
          <a:bodyPr/>
          <a:lstStyle/>
          <a:p>
            <a:pPr marL="0" indent="0">
              <a:buNone/>
            </a:pPr>
            <a:r>
              <a:rPr lang="nl-BE" sz="1800" b="0" dirty="0"/>
              <a:t>Soms zal het wat moeilijker zijn om aan je woning te raken. We doen er echter alles aan om de hinder waar mogelijk te beperken.</a:t>
            </a:r>
          </a:p>
          <a:p>
            <a:pPr marL="0" indent="0">
              <a:buNone/>
            </a:pPr>
            <a:r>
              <a:rPr lang="nl-BE" sz="1800" b="0" dirty="0"/>
              <a:t>Af en toe zal je met de auto niet tot bij je oprit of je garage kunnen. De aannemer laat dit vooraf weten.</a:t>
            </a:r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</p:txBody>
      </p:sp>
      <p:pic>
        <p:nvPicPr>
          <p:cNvPr id="8" name="Picture 2" descr="C:\Users\HCJ191\Local Settings\Temporary Internet Files\Content.Outlook\BRKXT4OI\WP_20150224_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92315"/>
            <a:ext cx="3841357" cy="2156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Picture 2" descr="C:\Users\HCJ191\Local Settings\Temporary Internet Files\Content.Outlook\BRKXT4OI\WP_20150224_012.jpg">
            <a:extLst>
              <a:ext uri="{FF2B5EF4-FFF2-40B4-BE49-F238E27FC236}">
                <a16:creationId xmlns:a16="http://schemas.microsoft.com/office/drawing/2014/main" id="{4FC9E9D2-F7C5-4835-A07F-1D3DB53B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96" y="3950979"/>
            <a:ext cx="3943173" cy="21075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FD11563-8A77-4919-A903-5059BC15351B}"/>
              </a:ext>
            </a:extLst>
          </p:cNvPr>
          <p:cNvSpPr/>
          <p:nvPr/>
        </p:nvSpPr>
        <p:spPr>
          <a:xfrm>
            <a:off x="504825" y="6128284"/>
            <a:ext cx="2680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chemeClr val="accent6"/>
                </a:solidFill>
              </a:rPr>
              <a:t>Loopbrugje naar voordeur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46238B8-57A4-4CA7-9553-D0645B5EDA61}"/>
              </a:ext>
            </a:extLst>
          </p:cNvPr>
          <p:cNvSpPr/>
          <p:nvPr/>
        </p:nvSpPr>
        <p:spPr>
          <a:xfrm>
            <a:off x="4679596" y="6107211"/>
            <a:ext cx="204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chemeClr val="accent6"/>
                </a:solidFill>
              </a:rPr>
              <a:t>Rijplaten voor oprit</a:t>
            </a:r>
          </a:p>
        </p:txBody>
      </p:sp>
    </p:spTree>
    <p:extLst>
      <p:ext uri="{BB962C8B-B14F-4D97-AF65-F5344CB8AC3E}">
        <p14:creationId xmlns:p14="http://schemas.microsoft.com/office/powerpoint/2010/main" val="26115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56" y="1162678"/>
            <a:ext cx="7420258" cy="584775"/>
          </a:xfrm>
        </p:spPr>
        <p:txBody>
          <a:bodyPr/>
          <a:lstStyle/>
          <a:p>
            <a:r>
              <a:rPr lang="nl-BE" dirty="0"/>
              <a:t>Veiligheid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893763" y="2066306"/>
            <a:ext cx="7745412" cy="3716976"/>
          </a:xfrm>
        </p:spPr>
        <p:txBody>
          <a:bodyPr/>
          <a:lstStyle/>
          <a:p>
            <a:pPr marL="0" indent="0">
              <a:buNone/>
            </a:pPr>
            <a:r>
              <a:rPr lang="nl-BE" sz="1800" b="0" dirty="0"/>
              <a:t>Om de veiligheidsrisico’s voor jou en de mensen die de werken uitvoeren te beperken, nemen we een hele reeks maatregelen maar we hebben hierbij ook jouw hulp nodig:</a:t>
            </a:r>
          </a:p>
          <a:p>
            <a:pPr marL="0" indent="0">
              <a:buNone/>
            </a:pPr>
            <a:endParaRPr lang="nl-BE" sz="1800" b="0" dirty="0"/>
          </a:p>
          <a:p>
            <a:r>
              <a:rPr lang="nl-BE" sz="1800" b="0" dirty="0"/>
              <a:t>Respecteer de werfsignalisatie, de afsluitingen en de verkeersregels</a:t>
            </a:r>
          </a:p>
          <a:p>
            <a:r>
              <a:rPr lang="nl-BE" sz="1800" b="0" dirty="0"/>
              <a:t>Maak steeds oogcontact met de bestuurder van een werfvoertuig bij het kruisen of inhalen ervan, alleen zo ben je zeker dat hij of zij je gezien heeft</a:t>
            </a:r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</p:txBody>
      </p:sp>
    </p:spTree>
    <p:extLst>
      <p:ext uri="{BB962C8B-B14F-4D97-AF65-F5344CB8AC3E}">
        <p14:creationId xmlns:p14="http://schemas.microsoft.com/office/powerpoint/2010/main" val="345455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31" y="1032053"/>
            <a:ext cx="7420258" cy="584776"/>
          </a:xfrm>
        </p:spPr>
        <p:txBody>
          <a:bodyPr/>
          <a:lstStyle/>
          <a:p>
            <a:r>
              <a:rPr lang="nl-BE" dirty="0"/>
              <a:t>Contactgegevens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155850" y="1699946"/>
            <a:ext cx="5136911" cy="45179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BE" sz="1800" dirty="0">
                <a:solidFill>
                  <a:schemeClr val="tx2"/>
                </a:solidFill>
              </a:rPr>
              <a:t>De Watergroep</a:t>
            </a:r>
          </a:p>
          <a:p>
            <a:pPr marL="0" indent="0">
              <a:spcBef>
                <a:spcPts val="0"/>
              </a:spcBef>
              <a:buNone/>
            </a:pPr>
            <a:endParaRPr lang="nl-BE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Firmin Eemans, projectleider firmin.eemans@dewatergroep.be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Dimitri Stevens, toezicht dimitri.stevens@dewatergroep.be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nl-BE" sz="1800" b="0" dirty="0"/>
          </a:p>
          <a:p>
            <a:pPr marL="0" indent="0">
              <a:spcBef>
                <a:spcPts val="0"/>
              </a:spcBef>
              <a:buNone/>
            </a:pPr>
            <a:r>
              <a:rPr lang="nl-BE" sz="1800" dirty="0">
                <a:solidFill>
                  <a:schemeClr val="tx2"/>
                </a:solidFill>
              </a:rPr>
              <a:t>Gemeente Temse</a:t>
            </a:r>
          </a:p>
          <a:p>
            <a:pPr marL="0" indent="0">
              <a:spcBef>
                <a:spcPts val="0"/>
              </a:spcBef>
              <a:buNone/>
            </a:pPr>
            <a:endParaRPr lang="nl-BE" sz="1800" b="0" dirty="0"/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Lieve Truyman, schepen van Openbare Werken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Hugo Maes, schepen van Technische Dienst en Onderhoudswerken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Johan Elewaut, ambtelijk aanspreekpunt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johan.elewaut@temse.be – 03 710 12 69</a:t>
            </a:r>
          </a:p>
          <a:p>
            <a:pPr marL="0" indent="0">
              <a:spcBef>
                <a:spcPts val="0"/>
              </a:spcBef>
              <a:buNone/>
            </a:pPr>
            <a:endParaRPr lang="nl-BE" sz="1800" b="0" dirty="0"/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Alle vragen en opmerkingen: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1800" b="0" dirty="0"/>
              <a:t>werkenantwerpsesteenweg@temse.be</a:t>
            </a:r>
          </a:p>
          <a:p>
            <a:pPr marL="0" indent="0">
              <a:spcBef>
                <a:spcPts val="0"/>
              </a:spcBef>
              <a:buNone/>
            </a:pPr>
            <a:endParaRPr lang="nl-BE" sz="1800" b="0" dirty="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5285402" y="1455690"/>
            <a:ext cx="3858598" cy="47622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76225" indent="-276225" algn="l" defTabSz="457200" rtl="0" eaLnBrk="1" latinLnBrk="0" hangingPunct="1">
              <a:spcBef>
                <a:spcPts val="900"/>
              </a:spcBef>
              <a:buClr>
                <a:srgbClr val="006BB2"/>
              </a:buClr>
              <a:buSzPct val="100000"/>
              <a:buFontTx/>
              <a:buBlip>
                <a:blip r:embed="rId3"/>
              </a:buBlip>
              <a:defRPr sz="28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28600" algn="l" defTabSz="457200" rtl="0" eaLnBrk="1" latinLnBrk="0" hangingPunct="1">
              <a:spcBef>
                <a:spcPts val="400"/>
              </a:spcBef>
              <a:buClr>
                <a:srgbClr val="006BB2"/>
              </a:buClr>
              <a:buSzPct val="100000"/>
              <a:buFontTx/>
              <a:buBlip>
                <a:blip r:embed="rId4"/>
              </a:buBlip>
              <a:defRPr sz="24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161925" algn="l" defTabSz="457200" rtl="0" eaLnBrk="1" latinLnBrk="0" hangingPunct="1">
              <a:spcBef>
                <a:spcPts val="200"/>
              </a:spcBef>
              <a:buClr>
                <a:schemeClr val="tx2"/>
              </a:buClr>
              <a:buSzPct val="100000"/>
              <a:buFont typeface="Calibri" pitchFamily="34" charset="0"/>
              <a:buChar char="‐"/>
              <a:defRPr sz="20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457200" rtl="0" eaLnBrk="1" latinLnBrk="0" hangingPunct="1">
              <a:spcBef>
                <a:spcPts val="0"/>
              </a:spcBef>
              <a:buClr>
                <a:schemeClr val="tx1"/>
              </a:buClr>
              <a:buSzPct val="100000"/>
              <a:buFont typeface="Calibri" pitchFamily="34" charset="0"/>
              <a:buChar char="‐"/>
              <a:defRPr sz="1800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8275" indent="-180975" algn="l" defTabSz="457200" rtl="0" eaLnBrk="1" latinLnBrk="0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00000"/>
              <a:buFont typeface="Calibri" pitchFamily="34" charset="0"/>
              <a:buChar char="‐"/>
              <a:defRPr sz="1600" kern="1200" baseline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dirty="0">
                <a:solidFill>
                  <a:schemeClr val="tx2"/>
                </a:solidFill>
              </a:rPr>
              <a:t>Aannemer Verbraeken Infra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nl-BE" sz="1800" b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b="0" dirty="0">
                <a:solidFill>
                  <a:schemeClr val="accent6"/>
                </a:solidFill>
              </a:rPr>
              <a:t>Algemene communicatie: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b="0" dirty="0">
                <a:solidFill>
                  <a:schemeClr val="accent6"/>
                </a:solidFill>
              </a:rPr>
              <a:t>Jenny Jacobs – 0470 20 30 27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b="0" dirty="0">
                <a:solidFill>
                  <a:schemeClr val="accent6"/>
                </a:solidFill>
              </a:rPr>
              <a:t>jenny.jacobs@verbraeken-infra.eu</a:t>
            </a:r>
            <a:r>
              <a:rPr lang="nl-BE" sz="1800" b="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nl-BE" sz="1800" b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b="0" dirty="0">
                <a:solidFill>
                  <a:schemeClr val="accent6"/>
                </a:solidFill>
              </a:rPr>
              <a:t>Werfleider: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b="0" dirty="0">
                <a:solidFill>
                  <a:schemeClr val="accent6"/>
                </a:solidFill>
              </a:rPr>
              <a:t>Jacques van Boven – 0496 59 29 04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b="0" dirty="0">
                <a:solidFill>
                  <a:schemeClr val="accent6"/>
                </a:solidFill>
              </a:rPr>
              <a:t>jacques.van.boven@verbraeken-infra.eu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nl-BE" sz="1800" b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dirty="0" err="1">
                <a:solidFill>
                  <a:schemeClr val="tx2"/>
                </a:solidFill>
              </a:rPr>
              <a:t>Riopact</a:t>
            </a:r>
            <a:endParaRPr lang="nl-BE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nl-BE" sz="1800" b="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nl-BE" sz="1800" b="0" dirty="0">
                <a:solidFill>
                  <a:schemeClr val="accent6"/>
                </a:solidFill>
              </a:rPr>
              <a:t>Alle info over deze werken vind je op </a:t>
            </a:r>
            <a:r>
              <a:rPr lang="nl-BE" sz="1800" b="0" u="sng" dirty="0">
                <a:solidFill>
                  <a:schemeClr val="accent6"/>
                </a:solidFill>
              </a:rPr>
              <a:t>www.aquafin.be</a:t>
            </a:r>
            <a:r>
              <a:rPr lang="nl-BE" sz="1800" b="0" dirty="0">
                <a:solidFill>
                  <a:schemeClr val="accent6"/>
                </a:solidFill>
              </a:rPr>
              <a:t>. Klik op Particulieren. In de rubriek Waar we werken vul je projectnummer TEM3022 in op het gelijknamige tabblad op de kaart.</a:t>
            </a:r>
          </a:p>
          <a:p>
            <a:pPr marL="0" indent="0">
              <a:buFontTx/>
              <a:buNone/>
            </a:pPr>
            <a:endParaRPr lang="nl-BE" sz="1800" dirty="0"/>
          </a:p>
          <a:p>
            <a:pPr marL="0" indent="0">
              <a:buFontTx/>
              <a:buNone/>
            </a:pPr>
            <a:r>
              <a:rPr lang="nl-BE" sz="1800" dirty="0"/>
              <a:t>                      </a:t>
            </a:r>
          </a:p>
          <a:p>
            <a:pPr marL="0" indent="0">
              <a:buFontTx/>
              <a:buNone/>
            </a:pPr>
            <a:r>
              <a:rPr lang="nl-BE" sz="18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0392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80" y="939470"/>
            <a:ext cx="4227180" cy="3927493"/>
          </a:xfrm>
          <a:prstGeom prst="rect">
            <a:avLst/>
          </a:prstGeom>
        </p:spPr>
      </p:pic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C7B652C-7F14-4812-96D3-6BC65777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72" y="5077609"/>
            <a:ext cx="2274855" cy="11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6" y="1455066"/>
            <a:ext cx="7420258" cy="584776"/>
          </a:xfrm>
        </p:spPr>
        <p:txBody>
          <a:bodyPr/>
          <a:lstStyle/>
          <a:p>
            <a:r>
              <a:rPr lang="nl-BE" dirty="0"/>
              <a:t>Wie is wie?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462175"/>
            <a:ext cx="4124326" cy="365125"/>
          </a:xfrm>
        </p:spPr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705396" y="2434607"/>
            <a:ext cx="8176733" cy="3470706"/>
          </a:xfrm>
        </p:spPr>
        <p:txBody>
          <a:bodyPr/>
          <a:lstStyle/>
          <a:p>
            <a:r>
              <a:rPr lang="nl-BE" sz="2300" b="0" dirty="0"/>
              <a:t>Lieve Truyman – Schepen Openbare Werken en Mobiliteit  </a:t>
            </a:r>
          </a:p>
          <a:p>
            <a:r>
              <a:rPr lang="nl-BE" sz="2300" b="0" dirty="0"/>
              <a:t>Hugo Maes – Schepen Technische Dienst en Onderhoudswerken</a:t>
            </a:r>
          </a:p>
          <a:p>
            <a:r>
              <a:rPr lang="nl-BE" sz="2300" b="0" dirty="0"/>
              <a:t>Wim Verhelst – Projectmanager </a:t>
            </a:r>
            <a:r>
              <a:rPr lang="nl-BE" sz="2300" b="0" dirty="0" err="1"/>
              <a:t>Aquafin</a:t>
            </a:r>
            <a:r>
              <a:rPr lang="nl-BE" sz="2300" b="0" dirty="0"/>
              <a:t> - </a:t>
            </a:r>
            <a:r>
              <a:rPr lang="nl-BE" sz="2300" b="0" dirty="0" err="1"/>
              <a:t>Riopact</a:t>
            </a:r>
            <a:endParaRPr lang="nl-BE" sz="2300" b="0" dirty="0"/>
          </a:p>
          <a:p>
            <a:r>
              <a:rPr lang="nl-BE" sz="2300" b="0" dirty="0"/>
              <a:t>Eemans Firmin – Projectleider De Watergroep</a:t>
            </a:r>
          </a:p>
          <a:p>
            <a:r>
              <a:rPr lang="nl-BE" sz="2300" b="0" dirty="0"/>
              <a:t>Dimitri Stevens – Toezichter De Watergroep</a:t>
            </a:r>
          </a:p>
          <a:p>
            <a:r>
              <a:rPr lang="nl-BE" sz="2300" b="0" dirty="0"/>
              <a:t>Jacques van Boven – Projectleider Verbraeken Infra</a:t>
            </a:r>
          </a:p>
          <a:p>
            <a:r>
              <a:rPr lang="nl-BE" sz="2300" b="0" dirty="0"/>
              <a:t>Johan Elewaut – Ambtelijk aanspreekpunt</a:t>
            </a:r>
          </a:p>
        </p:txBody>
      </p:sp>
    </p:spTree>
    <p:extLst>
      <p:ext uri="{BB962C8B-B14F-4D97-AF65-F5344CB8AC3E}">
        <p14:creationId xmlns:p14="http://schemas.microsoft.com/office/powerpoint/2010/main" val="178500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56" y="1162678"/>
            <a:ext cx="7420258" cy="584776"/>
          </a:xfrm>
        </p:spPr>
        <p:txBody>
          <a:bodyPr/>
          <a:lstStyle/>
          <a:p>
            <a:r>
              <a:rPr lang="nl-BE" dirty="0"/>
              <a:t>Welke werken en waarom?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741356" y="1978346"/>
            <a:ext cx="8122945" cy="3716976"/>
          </a:xfrm>
        </p:spPr>
        <p:txBody>
          <a:bodyPr/>
          <a:lstStyle/>
          <a:p>
            <a:r>
              <a:rPr lang="nl-BE" sz="1800" b="0" dirty="0"/>
              <a:t>Er dient nieuwe riolering in de </a:t>
            </a:r>
            <a:r>
              <a:rPr lang="nl-BE" sz="1800" b="0" dirty="0" err="1"/>
              <a:t>Antwerpsesteenweg</a:t>
            </a:r>
            <a:r>
              <a:rPr lang="nl-BE" sz="1800" b="0" dirty="0"/>
              <a:t> aangelegd te worden.</a:t>
            </a:r>
          </a:p>
          <a:p>
            <a:r>
              <a:rPr lang="nl-BE" sz="1800" b="0" dirty="0"/>
              <a:t>Tegelijk zal het straatbeeld verfraaid en de verkeersafwikkeling veiliger gemaakt worden.</a:t>
            </a:r>
          </a:p>
          <a:p>
            <a:r>
              <a:rPr lang="nl-BE" sz="1800" b="0" dirty="0"/>
              <a:t>Verschillende nutsbedrijven maken van deze werken gebruik om hun leidingnetwerken te optimaliseren.</a:t>
            </a:r>
          </a:p>
          <a:p>
            <a:r>
              <a:rPr lang="nl-BE" sz="1800" b="0" dirty="0"/>
              <a:t>De werken gebeuren in verschillende fasen en deelfasen.</a:t>
            </a:r>
          </a:p>
          <a:p>
            <a:r>
              <a:rPr lang="nl-BE" sz="1800" dirty="0">
                <a:solidFill>
                  <a:srgbClr val="006BB2"/>
                </a:solidFill>
              </a:rPr>
              <a:t>Deze voorbereidende fase </a:t>
            </a:r>
            <a:r>
              <a:rPr lang="nl-BE" sz="1800" b="0" dirty="0"/>
              <a:t>betreft het </a:t>
            </a:r>
            <a:r>
              <a:rPr lang="nl-BE" sz="1800" dirty="0">
                <a:solidFill>
                  <a:srgbClr val="006BB2"/>
                </a:solidFill>
              </a:rPr>
              <a:t>verplaatsen van de distributieleiding van het drinkwater</a:t>
            </a:r>
            <a:r>
              <a:rPr lang="nl-BE" sz="1800" b="0" dirty="0"/>
              <a:t> naar de B.A. Heymanstraat.</a:t>
            </a:r>
          </a:p>
          <a:p>
            <a:r>
              <a:rPr lang="nl-BE" sz="1800" b="0" dirty="0"/>
              <a:t>De werken zullen hinder met zich meebrengen, ook voor het verkeer. De verkeerssituatie wordt aangepast per fase/deelfase van de werken en dit in samenspraak met de gemeente en de politie.</a:t>
            </a:r>
          </a:p>
          <a:p>
            <a:pPr marL="0" indent="0">
              <a:buNone/>
            </a:pPr>
            <a:endParaRPr lang="nl-BE" sz="2400" b="0" dirty="0"/>
          </a:p>
          <a:p>
            <a:endParaRPr lang="nl-BE" sz="24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</p:txBody>
      </p:sp>
    </p:spTree>
    <p:extLst>
      <p:ext uri="{BB962C8B-B14F-4D97-AF65-F5344CB8AC3E}">
        <p14:creationId xmlns:p14="http://schemas.microsoft.com/office/powerpoint/2010/main" val="304900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56" y="1162678"/>
            <a:ext cx="7420258" cy="584775"/>
          </a:xfrm>
        </p:spPr>
        <p:txBody>
          <a:bodyPr/>
          <a:lstStyle/>
          <a:p>
            <a:r>
              <a:rPr lang="nl-BE" dirty="0"/>
              <a:t>Wat is synergie?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4" descr="Afbeeldingsresultaat voor watergroe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7" y="5764130"/>
            <a:ext cx="807771" cy="8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fbeeldingsresultaat voor proximus nieuw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29421" r="18437" b="28924"/>
          <a:stretch/>
        </p:blipFill>
        <p:spPr bwMode="auto">
          <a:xfrm>
            <a:off x="3150415" y="5955611"/>
            <a:ext cx="1835759" cy="4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fbeeldingsresultaat voor telenet logo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45" y="5977351"/>
            <a:ext cx="1933016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9" y="1876059"/>
            <a:ext cx="4020724" cy="2271709"/>
          </a:xfrm>
          <a:prstGeom prst="rect">
            <a:avLst/>
          </a:prstGeom>
        </p:spPr>
      </p:pic>
      <p:pic>
        <p:nvPicPr>
          <p:cNvPr id="12" name="Picture 2" descr="C:\Users\HCJ191\Local Settings\Temporary Internet Files\Content.Outlook\BRKXT4OI\WP_20150224_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3" y="1838913"/>
            <a:ext cx="4038139" cy="22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2" y="5837521"/>
            <a:ext cx="1398819" cy="7343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8D36FE1-5F11-4B3B-A618-0F381E626FB3}"/>
              </a:ext>
            </a:extLst>
          </p:cNvPr>
          <p:cNvSpPr txBox="1"/>
          <p:nvPr/>
        </p:nvSpPr>
        <p:spPr>
          <a:xfrm>
            <a:off x="412523" y="4289961"/>
            <a:ext cx="8641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6"/>
                </a:solidFill>
              </a:rPr>
              <a:t>De verschillende nutsmaatschappijen die betrokken zijn bij dit project groeperen hun werkzaamheden zo veel mogelijk, waardoor de efficiëntie verhoogt en de hinder voor de burger tot een minimum wordt beperkt.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F5E96FC-9392-4239-AD88-C3192F9191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118" y="5559335"/>
            <a:ext cx="1290583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6" y="1196149"/>
            <a:ext cx="4214692" cy="861774"/>
          </a:xfrm>
        </p:spPr>
        <p:txBody>
          <a:bodyPr/>
          <a:lstStyle/>
          <a:p>
            <a:r>
              <a:rPr lang="nl-BE" dirty="0"/>
              <a:t>Waar werken wij?</a:t>
            </a:r>
            <a:br>
              <a:rPr lang="nl-BE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92629C-368F-4165-92FD-9C71BC0F7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0" y="2562913"/>
            <a:ext cx="8182540" cy="266805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6F9C5FF-2E7D-473F-81A1-493DD23F30A3}"/>
              </a:ext>
            </a:extLst>
          </p:cNvPr>
          <p:cNvSpPr txBox="1"/>
          <p:nvPr/>
        </p:nvSpPr>
        <p:spPr>
          <a:xfrm>
            <a:off x="7104107" y="3760829"/>
            <a:ext cx="155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Polderstraat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5225FA4-CEA3-4EDA-BA4A-574BCD747ADC}"/>
              </a:ext>
            </a:extLst>
          </p:cNvPr>
          <p:cNvSpPr txBox="1"/>
          <p:nvPr/>
        </p:nvSpPr>
        <p:spPr>
          <a:xfrm>
            <a:off x="2352698" y="3399467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B.A. Heymanstraat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92B5F63-0777-4B58-8FF5-6A3A702773FA}"/>
              </a:ext>
            </a:extLst>
          </p:cNvPr>
          <p:cNvSpPr txBox="1"/>
          <p:nvPr/>
        </p:nvSpPr>
        <p:spPr>
          <a:xfrm>
            <a:off x="6862312" y="2485823"/>
            <a:ext cx="18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Ruisstraat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FF53F4-B2CD-4B21-86EE-522FD20C7C03}"/>
              </a:ext>
            </a:extLst>
          </p:cNvPr>
          <p:cNvSpPr txBox="1"/>
          <p:nvPr/>
        </p:nvSpPr>
        <p:spPr>
          <a:xfrm>
            <a:off x="2849342" y="4702885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C00000"/>
                </a:solidFill>
              </a:rPr>
              <a:t>Antwerpsesteenweg</a:t>
            </a:r>
            <a:endParaRPr lang="nl-BE" b="1" dirty="0">
              <a:solidFill>
                <a:srgbClr val="C0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B81639-CDB3-4224-BFCC-E541DEC5B9EA}"/>
              </a:ext>
            </a:extLst>
          </p:cNvPr>
          <p:cNvSpPr txBox="1"/>
          <p:nvPr/>
        </p:nvSpPr>
        <p:spPr>
          <a:xfrm>
            <a:off x="453382" y="4702885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Roomakkerwegel</a:t>
            </a:r>
          </a:p>
        </p:txBody>
      </p:sp>
    </p:spTree>
    <p:extLst>
      <p:ext uri="{BB962C8B-B14F-4D97-AF65-F5344CB8AC3E}">
        <p14:creationId xmlns:p14="http://schemas.microsoft.com/office/powerpoint/2010/main" val="297837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13" y="1073077"/>
            <a:ext cx="8387050" cy="861774"/>
          </a:xfrm>
        </p:spPr>
        <p:txBody>
          <a:bodyPr/>
          <a:lstStyle/>
          <a:p>
            <a:r>
              <a:rPr lang="nl-BE" dirty="0"/>
              <a:t>Fase 1</a:t>
            </a:r>
            <a:br>
              <a:rPr lang="nl-BE" dirty="0"/>
            </a:br>
            <a:r>
              <a:rPr lang="nl-BE" sz="1800" dirty="0"/>
              <a:t>Kruispunt Burgemeester Achiel Heymanstraat/Polderstraat/Ruisstraat/Huis ten </a:t>
            </a:r>
            <a:r>
              <a:rPr lang="nl-BE" sz="1800" dirty="0" err="1"/>
              <a:t>Halven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FA0A89-A47F-4D4A-88F4-1F842B47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59" y="2050478"/>
            <a:ext cx="7563281" cy="429606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E640A71-F784-4EE8-A2CB-4202B8C36B92}"/>
              </a:ext>
            </a:extLst>
          </p:cNvPr>
          <p:cNvSpPr txBox="1"/>
          <p:nvPr/>
        </p:nvSpPr>
        <p:spPr>
          <a:xfrm rot="20861929">
            <a:off x="2298911" y="3831353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B.A. Heymanstraat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81034C-53EA-4F1A-BFF6-8CED0416B2DD}"/>
              </a:ext>
            </a:extLst>
          </p:cNvPr>
          <p:cNvSpPr txBox="1"/>
          <p:nvPr/>
        </p:nvSpPr>
        <p:spPr>
          <a:xfrm>
            <a:off x="6798833" y="3401107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Huis ten </a:t>
            </a:r>
            <a:r>
              <a:rPr lang="nl-BE" b="1" dirty="0" err="1">
                <a:solidFill>
                  <a:srgbClr val="C00000"/>
                </a:solidFill>
              </a:rPr>
              <a:t>Halven</a:t>
            </a:r>
            <a:endParaRPr lang="nl-BE" b="1" dirty="0">
              <a:solidFill>
                <a:srgbClr val="C0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2B5E84F-E38D-42B9-853F-1AB4847D263D}"/>
              </a:ext>
            </a:extLst>
          </p:cNvPr>
          <p:cNvSpPr txBox="1"/>
          <p:nvPr/>
        </p:nvSpPr>
        <p:spPr>
          <a:xfrm>
            <a:off x="3912556" y="2442046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Ruisstraat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A088BD0-39B2-46FC-8A4A-68421FA83587}"/>
              </a:ext>
            </a:extLst>
          </p:cNvPr>
          <p:cNvSpPr txBox="1"/>
          <p:nvPr/>
        </p:nvSpPr>
        <p:spPr>
          <a:xfrm>
            <a:off x="3483917" y="5035994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Polderstraat</a:t>
            </a:r>
          </a:p>
        </p:txBody>
      </p:sp>
    </p:spTree>
    <p:extLst>
      <p:ext uri="{BB962C8B-B14F-4D97-AF65-F5344CB8AC3E}">
        <p14:creationId xmlns:p14="http://schemas.microsoft.com/office/powerpoint/2010/main" val="354070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25" y="1356601"/>
            <a:ext cx="8526531" cy="861774"/>
          </a:xfrm>
        </p:spPr>
        <p:txBody>
          <a:bodyPr/>
          <a:lstStyle/>
          <a:p>
            <a:r>
              <a:rPr lang="nl-BE" dirty="0"/>
              <a:t>Fase 1: timing en verkeerssituatie</a:t>
            </a:r>
            <a:br>
              <a:rPr lang="nl-BE" dirty="0"/>
            </a:br>
            <a:r>
              <a:rPr lang="nl-BE" sz="1800" dirty="0"/>
              <a:t>Kruispunt Burgemeester Achiel Heymanstraat/Polderstraat/Ruisstraat/Huis ten </a:t>
            </a:r>
            <a:r>
              <a:rPr lang="nl-BE" sz="1800" dirty="0" err="1"/>
              <a:t>Halven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2B2930E7-BA25-49D6-BE76-C076936B20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2448" y="2391586"/>
            <a:ext cx="7419975" cy="4086225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>
                <a:solidFill>
                  <a:schemeClr val="tx2"/>
                </a:solidFill>
              </a:rPr>
              <a:t>Duurtijd: 10 werkdagen</a:t>
            </a:r>
          </a:p>
          <a:p>
            <a:r>
              <a:rPr lang="nl-BE" sz="1800" b="0" dirty="0">
                <a:solidFill>
                  <a:schemeClr val="accent6"/>
                </a:solidFill>
              </a:rPr>
              <a:t>Van 11/01/2021 tot ± 22/01/2021 zonder weerverlet en/of extra coronamaatregelen</a:t>
            </a:r>
            <a:endParaRPr lang="nl-BE" sz="1800" b="0" u="sng" dirty="0"/>
          </a:p>
          <a:p>
            <a:r>
              <a:rPr lang="nl-BE" sz="1800" b="0" dirty="0"/>
              <a:t>Kruispunt wordt volledig afgesloten uitgezonderd voor fietsers en voetgangers</a:t>
            </a:r>
          </a:p>
          <a:p>
            <a:r>
              <a:rPr lang="nl-BE" sz="1800" b="0" dirty="0"/>
              <a:t>Verkeer komende van en naar Tielrode wordt in beide rijrichtingen omgeleid via de N41 – E17 – N16</a:t>
            </a:r>
          </a:p>
          <a:p>
            <a:r>
              <a:rPr lang="nl-BE" sz="1800" b="0" dirty="0"/>
              <a:t>De Lijn volgt eveneens deze omleiding</a:t>
            </a:r>
          </a:p>
          <a:p>
            <a:r>
              <a:rPr lang="nl-BE" sz="1800" b="0" dirty="0"/>
              <a:t>De werfleider is elke dag aanwezig op de werf als aanspreekpunt</a:t>
            </a:r>
          </a:p>
          <a:p>
            <a:pPr marL="0" indent="0">
              <a:buNone/>
            </a:pPr>
            <a:endParaRPr lang="nl-BE" sz="24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</p:txBody>
      </p:sp>
    </p:spTree>
    <p:extLst>
      <p:ext uri="{BB962C8B-B14F-4D97-AF65-F5344CB8AC3E}">
        <p14:creationId xmlns:p14="http://schemas.microsoft.com/office/powerpoint/2010/main" val="384078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11" y="1195237"/>
            <a:ext cx="8581239" cy="861774"/>
          </a:xfrm>
        </p:spPr>
        <p:txBody>
          <a:bodyPr/>
          <a:lstStyle/>
          <a:p>
            <a:r>
              <a:rPr lang="nl-BE" dirty="0"/>
              <a:t>Fase 2</a:t>
            </a:r>
            <a:br>
              <a:rPr lang="nl-BE" dirty="0"/>
            </a:br>
            <a:r>
              <a:rPr lang="nl-BE" sz="1800" dirty="0"/>
              <a:t>Burgemeester Achiel Heymanstraat tussen Roomakkerwegel en de </a:t>
            </a:r>
            <a:r>
              <a:rPr lang="nl-BE" sz="1800" dirty="0" err="1"/>
              <a:t>Antwerpsesteenweg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6FB638-D8B2-49E9-BB9A-C561CC39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96" y="2405914"/>
            <a:ext cx="8237435" cy="308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B098789-BF0D-4DBA-A91C-440BECE1B6CC}"/>
              </a:ext>
            </a:extLst>
          </p:cNvPr>
          <p:cNvSpPr txBox="1"/>
          <p:nvPr/>
        </p:nvSpPr>
        <p:spPr>
          <a:xfrm>
            <a:off x="2841195" y="3429000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B.A. Heymanstraat</a:t>
            </a:r>
          </a:p>
        </p:txBody>
      </p:sp>
    </p:spTree>
    <p:extLst>
      <p:ext uri="{BB962C8B-B14F-4D97-AF65-F5344CB8AC3E}">
        <p14:creationId xmlns:p14="http://schemas.microsoft.com/office/powerpoint/2010/main" val="285669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509" y="1103806"/>
            <a:ext cx="7850383" cy="830997"/>
          </a:xfrm>
        </p:spPr>
        <p:txBody>
          <a:bodyPr/>
          <a:lstStyle/>
          <a:p>
            <a:r>
              <a:rPr lang="nl-BE" dirty="0"/>
              <a:t>Fase 2: timing en verkeerssituatie</a:t>
            </a:r>
            <a:br>
              <a:rPr lang="nl-BE" dirty="0"/>
            </a:br>
            <a:r>
              <a:rPr lang="nl-BE" sz="1600" dirty="0"/>
              <a:t>Burgemeester Achiel Heymanstraat tussen Antwerpsesteenweg  en Roomakkerwegel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Aanpassingswerken</a:t>
            </a:r>
            <a:r>
              <a:rPr lang="en-US" dirty="0"/>
              <a:t> </a:t>
            </a:r>
            <a:r>
              <a:rPr lang="en-US" dirty="0" err="1"/>
              <a:t>nutsleidingen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6B4A-CEB5-EF4C-8D18-AE66FC5E54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ijdelijke aanduiding voor inhoud 6">
            <a:extLst>
              <a:ext uri="{FF2B5EF4-FFF2-40B4-BE49-F238E27FC236}">
                <a16:creationId xmlns:a16="http://schemas.microsoft.com/office/drawing/2014/main" id="{F21D0542-5280-4B6E-AD92-42291ECBC5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813" y="1975256"/>
            <a:ext cx="7420250" cy="4086225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>
                <a:solidFill>
                  <a:schemeClr val="tx2"/>
                </a:solidFill>
              </a:rPr>
              <a:t>Duurtijd fase 2: 50 werkdagen</a:t>
            </a:r>
          </a:p>
          <a:p>
            <a:r>
              <a:rPr lang="nl-BE" sz="1800" b="0" dirty="0"/>
              <a:t>Van </a:t>
            </a:r>
            <a:r>
              <a:rPr lang="nl-BE" sz="1800" b="0" u="sng" dirty="0"/>
              <a:t>+</a:t>
            </a:r>
            <a:r>
              <a:rPr lang="nl-BE" sz="1800" b="0" dirty="0"/>
              <a:t> 25/01/2021 tot </a:t>
            </a:r>
            <a:r>
              <a:rPr lang="nl-BE" sz="1800" b="0" u="sng" dirty="0"/>
              <a:t>+</a:t>
            </a:r>
            <a:r>
              <a:rPr lang="nl-BE" sz="1800" b="0" dirty="0"/>
              <a:t> 02/04/2021 zonder weerverlet en/of extra coronamaatregelen</a:t>
            </a:r>
          </a:p>
          <a:p>
            <a:r>
              <a:rPr lang="nl-BE" sz="1800" b="0" dirty="0"/>
              <a:t>Verkeer mogelijk op 1 rijbaan</a:t>
            </a:r>
          </a:p>
          <a:p>
            <a:r>
              <a:rPr lang="nl-BE" sz="1800" b="0" dirty="0"/>
              <a:t>Gemotoriseerd verkeer wordt beurtelings geregeld via werfverkeerslichten</a:t>
            </a:r>
          </a:p>
          <a:p>
            <a:r>
              <a:rPr lang="nl-BE" sz="1800" b="0" dirty="0"/>
              <a:t>De werfzone met werfverkeerslichten omvat telkens een zone van 80 m en schuift naargelang de vordering van de werken op in de richting van de  Roomakkerwegel</a:t>
            </a:r>
          </a:p>
          <a:p>
            <a:r>
              <a:rPr lang="nl-BE" sz="1800" b="0" dirty="0"/>
              <a:t>Fietsers komende van </a:t>
            </a:r>
            <a:r>
              <a:rPr lang="nl-BE" sz="1800" b="0" dirty="0" err="1"/>
              <a:t>Elversele</a:t>
            </a:r>
            <a:r>
              <a:rPr lang="nl-BE" sz="1800" b="0" dirty="0"/>
              <a:t> richting Temse volgen de aangeduide omleiding via de Genstraat – </a:t>
            </a:r>
            <a:r>
              <a:rPr lang="nl-BE" sz="1800" b="0" dirty="0" err="1"/>
              <a:t>Antwerpsesteenweg</a:t>
            </a:r>
            <a:endParaRPr lang="nl-BE" sz="1800" b="0" dirty="0"/>
          </a:p>
          <a:p>
            <a:r>
              <a:rPr lang="nl-BE" sz="1800" b="0" dirty="0"/>
              <a:t>Fietsers komende van Temse richting </a:t>
            </a:r>
            <a:r>
              <a:rPr lang="nl-BE" sz="1800" b="0" dirty="0" err="1"/>
              <a:t>Elversele</a:t>
            </a:r>
            <a:r>
              <a:rPr lang="nl-BE" sz="1800" b="0" dirty="0"/>
              <a:t> blijven op de B.A. Heymanstraat</a:t>
            </a:r>
          </a:p>
          <a:p>
            <a:r>
              <a:rPr lang="nl-BE" sz="1800" b="0" dirty="0"/>
              <a:t>De werfleider is elke dag aanwezig op de werf als aanspreekpunt</a:t>
            </a:r>
          </a:p>
          <a:p>
            <a:endParaRPr lang="nl-BE" sz="1800" b="0" dirty="0"/>
          </a:p>
          <a:p>
            <a:endParaRPr lang="nl-BE" sz="1800" b="0" dirty="0"/>
          </a:p>
          <a:p>
            <a:endParaRPr lang="nl-BE" sz="1800" b="0" dirty="0"/>
          </a:p>
          <a:p>
            <a:endParaRPr lang="nl-BE" sz="18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22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</p:txBody>
      </p:sp>
    </p:spTree>
    <p:extLst>
      <p:ext uri="{BB962C8B-B14F-4D97-AF65-F5344CB8AC3E}">
        <p14:creationId xmlns:p14="http://schemas.microsoft.com/office/powerpoint/2010/main" val="28604943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(powerpoint)">
  <a:themeElements>
    <a:clrScheme name="WTG">
      <a:dk1>
        <a:srgbClr val="7F7F7F"/>
      </a:dk1>
      <a:lt1>
        <a:sysClr val="window" lastClr="FFFFFF"/>
      </a:lt1>
      <a:dk2>
        <a:srgbClr val="006FB9"/>
      </a:dk2>
      <a:lt2>
        <a:srgbClr val="BFBFBF"/>
      </a:lt2>
      <a:accent1>
        <a:srgbClr val="8FC449"/>
      </a:accent1>
      <a:accent2>
        <a:srgbClr val="006FB9"/>
      </a:accent2>
      <a:accent3>
        <a:srgbClr val="7F7F7F"/>
      </a:accent3>
      <a:accent4>
        <a:srgbClr val="6DA3D1"/>
      </a:accent4>
      <a:accent5>
        <a:srgbClr val="C2D6E9"/>
      </a:accent5>
      <a:accent6>
        <a:srgbClr val="000000"/>
      </a:accent6>
      <a:hlink>
        <a:srgbClr val="006FB9"/>
      </a:hlink>
      <a:folHlink>
        <a:srgbClr val="7F7F7F"/>
      </a:folHlink>
    </a:clrScheme>
    <a:fontScheme name="WT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2"/>
          </a:solidFill>
          <a:headEnd type="none" w="med" len="med"/>
          <a:tailEnd type="triangl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(powerpoint)</Template>
  <TotalTime>620</TotalTime>
  <Words>994</Words>
  <Application>Microsoft Office PowerPoint</Application>
  <PresentationFormat>Diavoorstelling (4:3)</PresentationFormat>
  <Paragraphs>188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presentatie (powerpoint)</vt:lpstr>
      <vt:lpstr>RIOLERINGS- EN WEGENISWERKEN ANTWERPSESTEENWEG Voorbereidende nutswerken verplaatsen toevoerleiding drinkwater</vt:lpstr>
      <vt:lpstr>Wie is wie?</vt:lpstr>
      <vt:lpstr>Welke werken en waarom?</vt:lpstr>
      <vt:lpstr>Wat is synergie?</vt:lpstr>
      <vt:lpstr>Waar werken wij? </vt:lpstr>
      <vt:lpstr>Fase 1 Kruispunt Burgemeester Achiel Heymanstraat/Polderstraat/Ruisstraat/Huis ten Halven</vt:lpstr>
      <vt:lpstr>Fase 1: timing en verkeerssituatie Kruispunt Burgemeester Achiel Heymanstraat/Polderstraat/Ruisstraat/Huis ten Halven</vt:lpstr>
      <vt:lpstr>Fase 2 Burgemeester Achiel Heymanstraat tussen Roomakkerwegel en de Antwerpsesteenweg</vt:lpstr>
      <vt:lpstr>Fase 2: timing en verkeerssituatie Burgemeester Achiel Heymanstraat tussen Antwerpsesteenweg  en Roomakkerwegel </vt:lpstr>
      <vt:lpstr>Fase 3 Roomakkerwegel</vt:lpstr>
      <vt:lpstr>PowerPoint-presentatie</vt:lpstr>
      <vt:lpstr>Fase 4 Herstel fietspad Burgemeester Achiel Heymanstraat tussen Roomakkerwegel en de Antwerpsesteenweg inclusief koppelingen  </vt:lpstr>
      <vt:lpstr>PowerPoint-presentatie</vt:lpstr>
      <vt:lpstr>Koppeling</vt:lpstr>
      <vt:lpstr>Bereikbaarheid?</vt:lpstr>
      <vt:lpstr>Veiligheid</vt:lpstr>
      <vt:lpstr>Contactgegevens</vt:lpstr>
      <vt:lpstr>PowerPoint-presentatie</vt:lpstr>
    </vt:vector>
  </TitlesOfParts>
  <Company>VMW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Wegen- en rioleringswerken Avermaat-Meerskant</dc:title>
  <dc:creator>Chris De Doncker</dc:creator>
  <cp:lastModifiedBy>Eva Van Strydonck</cp:lastModifiedBy>
  <cp:revision>174</cp:revision>
  <cp:lastPrinted>2020-01-09T09:46:08Z</cp:lastPrinted>
  <dcterms:created xsi:type="dcterms:W3CDTF">2015-04-20T19:42:35Z</dcterms:created>
  <dcterms:modified xsi:type="dcterms:W3CDTF">2020-12-24T12:13:35Z</dcterms:modified>
</cp:coreProperties>
</file>