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302" r:id="rId6"/>
    <p:sldId id="260" r:id="rId7"/>
    <p:sldId id="261" r:id="rId8"/>
    <p:sldId id="303" r:id="rId9"/>
    <p:sldId id="30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9B766-99FF-46B2-9C98-CFB28A7D92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90636AF-2F46-40AC-9065-C80000F45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C0966D-DEB2-451B-A52F-BC9D71B4EBCF}"/>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5" name="Tijdelijke aanduiding voor voettekst 4">
            <a:extLst>
              <a:ext uri="{FF2B5EF4-FFF2-40B4-BE49-F238E27FC236}">
                <a16:creationId xmlns:a16="http://schemas.microsoft.com/office/drawing/2014/main" id="{94D56EAC-6E2A-4C93-BEBB-57AE7ECDC2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D536C2-880E-4E2D-9842-D43CAAE68D45}"/>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98739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88EF6-A568-43BF-B737-41EDD60DE89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8E3B1D3-66D4-43B0-AA32-53514343FCA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54E341-D01D-4275-8FF4-FFACFDF6F652}"/>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5" name="Tijdelijke aanduiding voor voettekst 4">
            <a:extLst>
              <a:ext uri="{FF2B5EF4-FFF2-40B4-BE49-F238E27FC236}">
                <a16:creationId xmlns:a16="http://schemas.microsoft.com/office/drawing/2014/main" id="{2FA738BB-1B53-49B3-BAA6-E1D7F07586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256BBF-D814-4971-AA9D-B7F7A254CDBE}"/>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43847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90B7CB-8F7A-4AB9-9CAE-C3CDEC1A654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727D590-AD55-4588-AFA2-61F2CCC0E0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247FD0-5A54-45B1-AE01-636E6FB2732B}"/>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5" name="Tijdelijke aanduiding voor voettekst 4">
            <a:extLst>
              <a:ext uri="{FF2B5EF4-FFF2-40B4-BE49-F238E27FC236}">
                <a16:creationId xmlns:a16="http://schemas.microsoft.com/office/drawing/2014/main" id="{72C9E51B-9F7D-4442-BF16-B2F0F476ED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748FEA-26CF-4EB9-BA32-808952808526}"/>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295802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B1FA9-BA1F-4583-8673-1DB4C653E0B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AC97A55-DADC-4ACE-90C8-7840472A171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5C8E31-4368-4032-8837-A66BC656DCF8}"/>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5" name="Tijdelijke aanduiding voor voettekst 4">
            <a:extLst>
              <a:ext uri="{FF2B5EF4-FFF2-40B4-BE49-F238E27FC236}">
                <a16:creationId xmlns:a16="http://schemas.microsoft.com/office/drawing/2014/main" id="{8F85DB1A-37CC-4679-B2DD-C781FCD623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29073A-6345-4C7E-9C5F-0A550F2D3D2C}"/>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241911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66473-1ED9-47E8-977A-0F1703A0E4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346369C-D724-45C0-B56B-3EC60CA2BE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F8FCF4-1869-4310-B249-F05E7DE499AE}"/>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5" name="Tijdelijke aanduiding voor voettekst 4">
            <a:extLst>
              <a:ext uri="{FF2B5EF4-FFF2-40B4-BE49-F238E27FC236}">
                <a16:creationId xmlns:a16="http://schemas.microsoft.com/office/drawing/2014/main" id="{F6A51A83-0A6B-4FEE-B628-525A33DA92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6A5A5-F3CE-445A-9D77-6FB04C86A42E}"/>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24745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7A8A0-E917-4611-93C8-74A233BF20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412692-62EC-4F0A-91F6-F3824C75C01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AC9CE9C-C6C5-43E5-B56D-DAAF1BBA773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B12C09-9315-46BD-8AF5-9047D2EDF678}"/>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6" name="Tijdelijke aanduiding voor voettekst 5">
            <a:extLst>
              <a:ext uri="{FF2B5EF4-FFF2-40B4-BE49-F238E27FC236}">
                <a16:creationId xmlns:a16="http://schemas.microsoft.com/office/drawing/2014/main" id="{D45BECE5-1886-4F08-9440-BB42509AB3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6F2549-1286-4507-9EDA-65EF22B4587D}"/>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189104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1B807-97B3-4690-97ED-B21DD972C7F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1BC7F2-0B10-41D2-81CA-D0B5456CC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48DEFDF-45CA-4589-806C-84B20754528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7EBBBFE-D8D3-4B37-A177-0EF369DB3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4329618-36AF-4D83-BF5D-69FDFEC295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AAA66C2-7406-402D-B843-D18E50B8C47E}"/>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8" name="Tijdelijke aanduiding voor voettekst 7">
            <a:extLst>
              <a:ext uri="{FF2B5EF4-FFF2-40B4-BE49-F238E27FC236}">
                <a16:creationId xmlns:a16="http://schemas.microsoft.com/office/drawing/2014/main" id="{EA8C45AD-6889-4752-9656-5B6173D4D6D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7CAE2B3-A5DC-46E8-BDA8-29E02AEA88D4}"/>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236306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3B588-EB17-4AB5-9340-D4AD95A5A2A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4C0682-373E-43CB-AEB4-9967B330D576}"/>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4" name="Tijdelijke aanduiding voor voettekst 3">
            <a:extLst>
              <a:ext uri="{FF2B5EF4-FFF2-40B4-BE49-F238E27FC236}">
                <a16:creationId xmlns:a16="http://schemas.microsoft.com/office/drawing/2014/main" id="{21DD27B8-F71D-48D0-BD78-251C70FBF04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67A953-C8B4-4551-A24E-B9B483B9FA04}"/>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308778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EA17E66-0030-4E65-B10A-30CAA100D134}"/>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3" name="Tijdelijke aanduiding voor voettekst 2">
            <a:extLst>
              <a:ext uri="{FF2B5EF4-FFF2-40B4-BE49-F238E27FC236}">
                <a16:creationId xmlns:a16="http://schemas.microsoft.com/office/drawing/2014/main" id="{E211DFF2-CE78-469A-BDF6-78F16A86A44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D9E6CF1-F6E9-49CE-9CAC-F13759D12CD9}"/>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78243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C4E4D-0468-4FF8-8D88-10EB80C891B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4070179-B3A1-407E-B2CC-1BCA07F80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8368B1D-1DF6-4CA9-A4FA-5816B8A53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1B6D69-7F44-4DDB-9422-9029437DB368}"/>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6" name="Tijdelijke aanduiding voor voettekst 5">
            <a:extLst>
              <a:ext uri="{FF2B5EF4-FFF2-40B4-BE49-F238E27FC236}">
                <a16:creationId xmlns:a16="http://schemas.microsoft.com/office/drawing/2014/main" id="{1311C778-3FFC-4F03-ADAB-AFEC26DAFD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93903D-399F-4DF7-AE67-3E86792B467B}"/>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349659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09071-73E1-4869-A99B-5B5055DD60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A2F620B-93BC-4C92-8BEC-E617F69C3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753A6F-13C2-47B5-9125-94147B1AC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2C5C42-D72A-4443-8F3D-C9A4146CDBDB}"/>
              </a:ext>
            </a:extLst>
          </p:cNvPr>
          <p:cNvSpPr>
            <a:spLocks noGrp="1"/>
          </p:cNvSpPr>
          <p:nvPr>
            <p:ph type="dt" sz="half" idx="10"/>
          </p:nvPr>
        </p:nvSpPr>
        <p:spPr/>
        <p:txBody>
          <a:bodyPr/>
          <a:lstStyle/>
          <a:p>
            <a:fld id="{1B77A1E9-8271-459B-BB53-38AD3E3F0EE8}" type="datetimeFigureOut">
              <a:rPr lang="nl-NL" smtClean="0"/>
              <a:t>25-6-2020</a:t>
            </a:fld>
            <a:endParaRPr lang="nl-NL"/>
          </a:p>
        </p:txBody>
      </p:sp>
      <p:sp>
        <p:nvSpPr>
          <p:cNvPr id="6" name="Tijdelijke aanduiding voor voettekst 5">
            <a:extLst>
              <a:ext uri="{FF2B5EF4-FFF2-40B4-BE49-F238E27FC236}">
                <a16:creationId xmlns:a16="http://schemas.microsoft.com/office/drawing/2014/main" id="{D82B5C65-E353-4043-B6F7-928ECC0439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DA1EF4F-9607-4D08-8862-09D2A9E2C14D}"/>
              </a:ext>
            </a:extLst>
          </p:cNvPr>
          <p:cNvSpPr>
            <a:spLocks noGrp="1"/>
          </p:cNvSpPr>
          <p:nvPr>
            <p:ph type="sldNum" sz="quarter" idx="12"/>
          </p:nvPr>
        </p:nvSpPr>
        <p:spPr/>
        <p:txBody>
          <a:bodyPr/>
          <a:lstStyle/>
          <a:p>
            <a:fld id="{D9C9E598-6891-4B2E-A334-7646F254E729}" type="slidenum">
              <a:rPr lang="nl-NL" smtClean="0"/>
              <a:t>‹nr.›</a:t>
            </a:fld>
            <a:endParaRPr lang="nl-NL"/>
          </a:p>
        </p:txBody>
      </p:sp>
    </p:spTree>
    <p:extLst>
      <p:ext uri="{BB962C8B-B14F-4D97-AF65-F5344CB8AC3E}">
        <p14:creationId xmlns:p14="http://schemas.microsoft.com/office/powerpoint/2010/main" val="362698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CC1337-DA86-4865-B87E-DFB5EBD03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844A155-6A1F-4DD9-8256-C11D73E0B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BF8680-FE11-4EA2-84E4-F3F33113C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7A1E9-8271-459B-BB53-38AD3E3F0EE8}" type="datetimeFigureOut">
              <a:rPr lang="nl-NL" smtClean="0"/>
              <a:t>25-6-2020</a:t>
            </a:fld>
            <a:endParaRPr lang="nl-NL"/>
          </a:p>
        </p:txBody>
      </p:sp>
      <p:sp>
        <p:nvSpPr>
          <p:cNvPr id="5" name="Tijdelijke aanduiding voor voettekst 4">
            <a:extLst>
              <a:ext uri="{FF2B5EF4-FFF2-40B4-BE49-F238E27FC236}">
                <a16:creationId xmlns:a16="http://schemas.microsoft.com/office/drawing/2014/main" id="{6049D8BC-0683-410C-B78F-1F61CB2C8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B5B064D-E1DB-4EF4-B931-AF8A77E95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9E598-6891-4B2E-A334-7646F254E729}" type="slidenum">
              <a:rPr lang="nl-NL" smtClean="0"/>
              <a:t>‹nr.›</a:t>
            </a:fld>
            <a:endParaRPr lang="nl-NL"/>
          </a:p>
        </p:txBody>
      </p:sp>
    </p:spTree>
    <p:extLst>
      <p:ext uri="{BB962C8B-B14F-4D97-AF65-F5344CB8AC3E}">
        <p14:creationId xmlns:p14="http://schemas.microsoft.com/office/powerpoint/2010/main" val="85197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id="{B0CC610F-BC8A-4A5D-B1D6-A477CAA59398}"/>
              </a:ext>
            </a:extLst>
          </p:cNvPr>
          <p:cNvSpPr txBox="1"/>
          <p:nvPr/>
        </p:nvSpPr>
        <p:spPr>
          <a:xfrm>
            <a:off x="3204642" y="2353641"/>
            <a:ext cx="5782716"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080808"/>
                </a:solidFill>
                <a:latin typeface="+mj-lt"/>
                <a:ea typeface="+mj-ea"/>
                <a:cs typeface="+mj-cs"/>
              </a:rPr>
              <a:t>AZ </a:t>
            </a:r>
            <a:r>
              <a:rPr lang="en-US" sz="3600" b="1" kern="1200" dirty="0" err="1">
                <a:solidFill>
                  <a:srgbClr val="080808"/>
                </a:solidFill>
                <a:latin typeface="+mj-lt"/>
                <a:ea typeface="+mj-ea"/>
                <a:cs typeface="+mj-cs"/>
              </a:rPr>
              <a:t>Nikolaas</a:t>
            </a:r>
            <a:r>
              <a:rPr lang="en-US" sz="3600" b="1" kern="1200" dirty="0">
                <a:solidFill>
                  <a:srgbClr val="080808"/>
                </a:solidFill>
                <a:latin typeface="+mj-lt"/>
                <a:ea typeface="+mj-ea"/>
                <a:cs typeface="+mj-cs"/>
              </a:rPr>
              <a:t> </a:t>
            </a:r>
            <a:r>
              <a:rPr lang="en-US" sz="3600" b="1" kern="1200" dirty="0" err="1">
                <a:solidFill>
                  <a:srgbClr val="080808"/>
                </a:solidFill>
                <a:latin typeface="+mj-lt"/>
                <a:ea typeface="+mj-ea"/>
                <a:cs typeface="+mj-cs"/>
              </a:rPr>
              <a:t>bouwt</a:t>
            </a:r>
            <a:r>
              <a:rPr lang="en-US" sz="3600" b="1" kern="1200" dirty="0">
                <a:solidFill>
                  <a:srgbClr val="080808"/>
                </a:solidFill>
                <a:latin typeface="+mj-lt"/>
                <a:ea typeface="+mj-ea"/>
                <a:cs typeface="+mj-cs"/>
              </a:rPr>
              <a:t> </a:t>
            </a:r>
          </a:p>
          <a:p>
            <a:pPr algn="ctr">
              <a:lnSpc>
                <a:spcPct val="90000"/>
              </a:lnSpc>
              <a:spcBef>
                <a:spcPct val="0"/>
              </a:spcBef>
              <a:spcAft>
                <a:spcPts val="600"/>
              </a:spcAft>
            </a:pPr>
            <a:r>
              <a:rPr lang="en-US" sz="3600" b="1" kern="1200" dirty="0" err="1">
                <a:solidFill>
                  <a:srgbClr val="080808"/>
                </a:solidFill>
                <a:latin typeface="+mj-lt"/>
                <a:ea typeface="+mj-ea"/>
                <a:cs typeface="+mj-cs"/>
              </a:rPr>
              <a:t>een</a:t>
            </a:r>
            <a:r>
              <a:rPr lang="en-US" sz="3600" b="1" kern="1200" dirty="0">
                <a:solidFill>
                  <a:srgbClr val="080808"/>
                </a:solidFill>
                <a:latin typeface="+mj-lt"/>
                <a:ea typeface="+mj-ea"/>
                <a:cs typeface="+mj-cs"/>
              </a:rPr>
              <a:t> </a:t>
            </a:r>
            <a:r>
              <a:rPr lang="en-US" sz="3600" b="1" kern="1200" dirty="0" err="1">
                <a:solidFill>
                  <a:srgbClr val="080808"/>
                </a:solidFill>
                <a:latin typeface="+mj-lt"/>
                <a:ea typeface="+mj-ea"/>
                <a:cs typeface="+mj-cs"/>
              </a:rPr>
              <a:t>nieuwe</a:t>
            </a:r>
            <a:r>
              <a:rPr lang="en-US" sz="3600" b="1" kern="1200" dirty="0">
                <a:solidFill>
                  <a:srgbClr val="080808"/>
                </a:solidFill>
                <a:latin typeface="+mj-lt"/>
                <a:ea typeface="+mj-ea"/>
                <a:cs typeface="+mj-cs"/>
              </a:rPr>
              <a:t> </a:t>
            </a:r>
            <a:r>
              <a:rPr lang="en-US" sz="3600" b="1" kern="1200" dirty="0" err="1">
                <a:solidFill>
                  <a:srgbClr val="080808"/>
                </a:solidFill>
                <a:latin typeface="+mj-lt"/>
                <a:ea typeface="+mj-ea"/>
                <a:cs typeface="+mj-cs"/>
              </a:rPr>
              <a:t>polikliniek</a:t>
            </a:r>
            <a:r>
              <a:rPr lang="en-US" sz="3600" b="1" kern="1200" dirty="0">
                <a:solidFill>
                  <a:srgbClr val="080808"/>
                </a:solidFill>
                <a:latin typeface="+mj-lt"/>
                <a:ea typeface="+mj-ea"/>
                <a:cs typeface="+mj-cs"/>
              </a:rPr>
              <a:t> </a:t>
            </a:r>
          </a:p>
          <a:p>
            <a:pPr algn="ctr">
              <a:lnSpc>
                <a:spcPct val="90000"/>
              </a:lnSpc>
              <a:spcBef>
                <a:spcPct val="0"/>
              </a:spcBef>
              <a:spcAft>
                <a:spcPts val="600"/>
              </a:spcAft>
            </a:pPr>
            <a:r>
              <a:rPr lang="en-US" sz="3600" b="1" kern="1200" dirty="0">
                <a:solidFill>
                  <a:srgbClr val="080808"/>
                </a:solidFill>
                <a:latin typeface="+mj-lt"/>
                <a:ea typeface="+mj-ea"/>
                <a:cs typeface="+mj-cs"/>
              </a:rPr>
              <a:t>in Temse</a:t>
            </a: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131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E4023D55-EE8D-4ACE-9334-C6057FA747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82" r="1" b="7696"/>
          <a:stretch/>
        </p:blipFill>
        <p:spPr bwMode="auto">
          <a:xfrm>
            <a:off x="643467" y="643467"/>
            <a:ext cx="10905066"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1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30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8E27E1F-3122-4793-9D00-11CC11BA4364}"/>
              </a:ext>
            </a:extLst>
          </p:cNvPr>
          <p:cNvPicPr>
            <a:picLocks noChangeAspect="1"/>
          </p:cNvPicPr>
          <p:nvPr/>
        </p:nvPicPr>
        <p:blipFill>
          <a:blip r:embed="rId2"/>
          <a:stretch>
            <a:fillRect/>
          </a:stretch>
        </p:blipFill>
        <p:spPr>
          <a:xfrm>
            <a:off x="0" y="49079"/>
            <a:ext cx="12192000" cy="6759841"/>
          </a:xfrm>
          <a:prstGeom prst="rect">
            <a:avLst/>
          </a:prstGeom>
        </p:spPr>
      </p:pic>
    </p:spTree>
    <p:extLst>
      <p:ext uri="{BB962C8B-B14F-4D97-AF65-F5344CB8AC3E}">
        <p14:creationId xmlns:p14="http://schemas.microsoft.com/office/powerpoint/2010/main" val="53192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E76574D-62B9-41A8-B2E4-0CA675FA7DC3}"/>
              </a:ext>
            </a:extLst>
          </p:cNvPr>
          <p:cNvPicPr>
            <a:picLocks noChangeAspect="1"/>
          </p:cNvPicPr>
          <p:nvPr/>
        </p:nvPicPr>
        <p:blipFill>
          <a:blip r:embed="rId2"/>
          <a:stretch>
            <a:fillRect/>
          </a:stretch>
        </p:blipFill>
        <p:spPr>
          <a:xfrm>
            <a:off x="0" y="47784"/>
            <a:ext cx="12192000" cy="6762431"/>
          </a:xfrm>
          <a:prstGeom prst="rect">
            <a:avLst/>
          </a:prstGeom>
        </p:spPr>
      </p:pic>
    </p:spTree>
    <p:extLst>
      <p:ext uri="{BB962C8B-B14F-4D97-AF65-F5344CB8AC3E}">
        <p14:creationId xmlns:p14="http://schemas.microsoft.com/office/powerpoint/2010/main" val="312325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Afbeelding 1">
            <a:extLst>
              <a:ext uri="{FF2B5EF4-FFF2-40B4-BE49-F238E27FC236}">
                <a16:creationId xmlns:a16="http://schemas.microsoft.com/office/drawing/2014/main" id="{7D92556A-BEEC-46FA-9380-E920FA569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98" y="1685594"/>
            <a:ext cx="11365664" cy="493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A2ED09-80F7-49A2-8F09-C7CA27F88588}"/>
              </a:ext>
            </a:extLst>
          </p:cNvPr>
          <p:cNvPicPr>
            <a:picLocks noChangeAspect="1"/>
          </p:cNvPicPr>
          <p:nvPr/>
        </p:nvPicPr>
        <p:blipFill>
          <a:blip r:embed="rId2"/>
          <a:stretch>
            <a:fillRect/>
          </a:stretch>
        </p:blipFill>
        <p:spPr>
          <a:xfrm>
            <a:off x="643467" y="743627"/>
            <a:ext cx="10905066" cy="5370745"/>
          </a:xfrm>
          <a:prstGeom prst="rect">
            <a:avLst/>
          </a:prstGeom>
        </p:spPr>
      </p:pic>
    </p:spTree>
    <p:extLst>
      <p:ext uri="{BB962C8B-B14F-4D97-AF65-F5344CB8AC3E}">
        <p14:creationId xmlns:p14="http://schemas.microsoft.com/office/powerpoint/2010/main" val="2797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FCA6B6B-7E0C-418C-B7B5-CF4C71DDDEBC}"/>
              </a:ext>
            </a:extLst>
          </p:cNvPr>
          <p:cNvPicPr>
            <a:picLocks noChangeAspect="1"/>
          </p:cNvPicPr>
          <p:nvPr/>
        </p:nvPicPr>
        <p:blipFill>
          <a:blip r:embed="rId2"/>
          <a:stretch>
            <a:fillRect/>
          </a:stretch>
        </p:blipFill>
        <p:spPr>
          <a:xfrm>
            <a:off x="643467" y="811784"/>
            <a:ext cx="10905066" cy="5234430"/>
          </a:xfrm>
          <a:prstGeom prst="rect">
            <a:avLst/>
          </a:prstGeom>
        </p:spPr>
      </p:pic>
      <p:sp>
        <p:nvSpPr>
          <p:cNvPr id="3" name="Tekstvak 2">
            <a:extLst>
              <a:ext uri="{FF2B5EF4-FFF2-40B4-BE49-F238E27FC236}">
                <a16:creationId xmlns:a16="http://schemas.microsoft.com/office/drawing/2014/main" id="{56C21478-9379-45D0-B763-9ECE3E2BB100}"/>
              </a:ext>
            </a:extLst>
          </p:cNvPr>
          <p:cNvSpPr txBox="1"/>
          <p:nvPr/>
        </p:nvSpPr>
        <p:spPr>
          <a:xfrm>
            <a:off x="333955" y="445273"/>
            <a:ext cx="4969565" cy="369332"/>
          </a:xfrm>
          <a:prstGeom prst="rect">
            <a:avLst/>
          </a:prstGeom>
          <a:noFill/>
        </p:spPr>
        <p:txBody>
          <a:bodyPr wrap="square" rtlCol="0">
            <a:spAutoFit/>
          </a:bodyPr>
          <a:lstStyle/>
          <a:p>
            <a:r>
              <a:rPr lang="nl-NL" dirty="0"/>
              <a:t>Campus van de toekomst</a:t>
            </a:r>
          </a:p>
        </p:txBody>
      </p:sp>
    </p:spTree>
    <p:extLst>
      <p:ext uri="{BB962C8B-B14F-4D97-AF65-F5344CB8AC3E}">
        <p14:creationId xmlns:p14="http://schemas.microsoft.com/office/powerpoint/2010/main" val="171783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31B4246-D4D3-4168-8F72-506EBB364D8E}"/>
              </a:ext>
            </a:extLst>
          </p:cNvPr>
          <p:cNvSpPr/>
          <p:nvPr/>
        </p:nvSpPr>
        <p:spPr>
          <a:xfrm>
            <a:off x="1510747" y="787178"/>
            <a:ext cx="9048583" cy="5700791"/>
          </a:xfrm>
          <a:prstGeom prst="rect">
            <a:avLst/>
          </a:prstGeom>
        </p:spPr>
        <p:txBody>
          <a:bodyPr wrap="square">
            <a:spAutoFit/>
          </a:bodyPr>
          <a:lstStyle/>
          <a:p>
            <a:pPr algn="just">
              <a:lnSpc>
                <a:spcPct val="105000"/>
              </a:lnSpc>
              <a:spcAft>
                <a:spcPts val="0"/>
              </a:spcAft>
            </a:pPr>
            <a:r>
              <a:rPr lang="nl-BE" sz="2400" b="1" dirty="0">
                <a:effectLst/>
                <a:latin typeface="Tahoma" panose="020B0604030504040204" pitchFamily="34" charset="0"/>
                <a:ea typeface="Calibri" panose="020F0502020204030204" pitchFamily="34" charset="0"/>
              </a:rPr>
              <a:t>AZ Nikolaas bouwt nieuwe polikliniek in Temse</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Calibri" panose="020F0502020204030204" pitchFamily="34" charset="0"/>
                <a:ea typeface="Calibri" panose="020F0502020204030204" pitchFamily="34" charset="0"/>
              </a:rPr>
              <a:t>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i="1" dirty="0">
                <a:latin typeface="Tahoma" panose="020B0604030504040204" pitchFamily="34" charset="0"/>
                <a:ea typeface="Calibri" panose="020F0502020204030204" pitchFamily="34" charset="0"/>
              </a:rPr>
              <a:t>Eind vorig jaar maakte het Gemeentebestuur van Temse zijn toekomstplannen bekend voor de OCMW-site aan de Gasthuisstraat, waar nu kliniek De Pelikaan, </a:t>
            </a:r>
            <a:r>
              <a:rPr lang="nl-BE" i="1" dirty="0" err="1">
                <a:latin typeface="Tahoma" panose="020B0604030504040204" pitchFamily="34" charset="0"/>
                <a:ea typeface="Calibri" panose="020F0502020204030204" pitchFamily="34" charset="0"/>
              </a:rPr>
              <a:t>wzc</a:t>
            </a:r>
            <a:r>
              <a:rPr lang="nl-BE" i="1" dirty="0">
                <a:latin typeface="Tahoma" panose="020B0604030504040204" pitchFamily="34" charset="0"/>
                <a:ea typeface="Calibri" panose="020F0502020204030204" pitchFamily="34" charset="0"/>
              </a:rPr>
              <a:t> De Reiger, de OCMW-administratie en de serviceflats gevestigd zijn. Het masterplan voorziet </a:t>
            </a:r>
            <a:endParaRPr lang="nl-NL" sz="1600" dirty="0">
              <a:effectLst/>
              <a:latin typeface="Calibri" panose="020F0502020204030204" pitchFamily="34" charset="0"/>
              <a:ea typeface="Calibri" panose="020F0502020204030204" pitchFamily="34" charset="0"/>
            </a:endParaRPr>
          </a:p>
          <a:p>
            <a:pPr marL="342900" lvl="0" indent="-342900" algn="just">
              <a:lnSpc>
                <a:spcPct val="105000"/>
              </a:lnSpc>
              <a:spcAft>
                <a:spcPts val="0"/>
              </a:spcAft>
              <a:buFont typeface="Tahoma" panose="020B0604030504040204" pitchFamily="34" charset="0"/>
              <a:buChar char="-"/>
            </a:pPr>
            <a:r>
              <a:rPr lang="nl-BE" i="1" dirty="0">
                <a:latin typeface="Tahoma" panose="020B0604030504040204" pitchFamily="34" charset="0"/>
                <a:ea typeface="Calibri" panose="020F0502020204030204" pitchFamily="34" charset="0"/>
              </a:rPr>
              <a:t>de sloping en nieuwbouw van </a:t>
            </a:r>
            <a:r>
              <a:rPr lang="nl-BE" i="1" dirty="0" err="1">
                <a:latin typeface="Tahoma" panose="020B0604030504040204" pitchFamily="34" charset="0"/>
                <a:ea typeface="Calibri" panose="020F0502020204030204" pitchFamily="34" charset="0"/>
              </a:rPr>
              <a:t>wzc</a:t>
            </a:r>
            <a:r>
              <a:rPr lang="nl-BE" i="1" dirty="0">
                <a:latin typeface="Tahoma" panose="020B0604030504040204" pitchFamily="34" charset="0"/>
                <a:ea typeface="Calibri" panose="020F0502020204030204" pitchFamily="34" charset="0"/>
              </a:rPr>
              <a:t> De Reiger - die werken zijn in uitvoering, </a:t>
            </a:r>
            <a:endParaRPr lang="nl-NL" sz="1600" dirty="0">
              <a:effectLst/>
              <a:latin typeface="Calibri" panose="020F0502020204030204" pitchFamily="34" charset="0"/>
              <a:ea typeface="Calibri" panose="020F0502020204030204" pitchFamily="34" charset="0"/>
            </a:endParaRPr>
          </a:p>
          <a:p>
            <a:pPr marL="342900" lvl="0" indent="-342900" algn="just">
              <a:lnSpc>
                <a:spcPct val="105000"/>
              </a:lnSpc>
              <a:spcAft>
                <a:spcPts val="0"/>
              </a:spcAft>
              <a:buFont typeface="Tahoma" panose="020B0604030504040204" pitchFamily="34" charset="0"/>
              <a:buChar char="-"/>
            </a:pPr>
            <a:r>
              <a:rPr lang="nl-BE" i="1" dirty="0">
                <a:latin typeface="Tahoma" panose="020B0604030504040204" pitchFamily="34" charset="0"/>
                <a:ea typeface="Calibri" panose="020F0502020204030204" pitchFamily="34" charset="0"/>
              </a:rPr>
              <a:t>de nieuwbouw van lokaal dienstencentrum ’t Achterpoortje en een ondergrondse parking (150 parkeerplaatsen),</a:t>
            </a:r>
            <a:endParaRPr lang="nl-NL" sz="1600" dirty="0">
              <a:effectLst/>
              <a:latin typeface="Calibri" panose="020F0502020204030204" pitchFamily="34" charset="0"/>
              <a:ea typeface="Calibri" panose="020F0502020204030204" pitchFamily="34" charset="0"/>
            </a:endParaRPr>
          </a:p>
          <a:p>
            <a:pPr marL="342900" lvl="0" indent="-342900" algn="just">
              <a:lnSpc>
                <a:spcPct val="105000"/>
              </a:lnSpc>
              <a:spcAft>
                <a:spcPts val="0"/>
              </a:spcAft>
              <a:buFont typeface="Tahoma" panose="020B0604030504040204" pitchFamily="34" charset="0"/>
              <a:buChar char="-"/>
            </a:pPr>
            <a:r>
              <a:rPr lang="nl-BE" i="1" dirty="0">
                <a:latin typeface="Tahoma" panose="020B0604030504040204" pitchFamily="34" charset="0"/>
                <a:ea typeface="Calibri" panose="020F0502020204030204" pitchFamily="34" charset="0"/>
              </a:rPr>
              <a:t>de afbraak van de rechtervleugel van De Pelikaan, </a:t>
            </a:r>
            <a:endParaRPr lang="nl-NL" sz="1600" dirty="0">
              <a:effectLst/>
              <a:latin typeface="Calibri" panose="020F0502020204030204" pitchFamily="34" charset="0"/>
              <a:ea typeface="Calibri" panose="020F0502020204030204" pitchFamily="34" charset="0"/>
            </a:endParaRPr>
          </a:p>
          <a:p>
            <a:pPr marL="342900" lvl="0" indent="-342900" algn="just">
              <a:lnSpc>
                <a:spcPct val="105000"/>
              </a:lnSpc>
              <a:spcAft>
                <a:spcPts val="0"/>
              </a:spcAft>
              <a:buFont typeface="Tahoma" panose="020B0604030504040204" pitchFamily="34" charset="0"/>
              <a:buChar char="-"/>
            </a:pPr>
            <a:r>
              <a:rPr lang="nl-BE" i="1" dirty="0">
                <a:latin typeface="Tahoma" panose="020B0604030504040204" pitchFamily="34" charset="0"/>
                <a:ea typeface="Calibri" panose="020F0502020204030204" pitchFamily="34" charset="0"/>
              </a:rPr>
              <a:t>een nieuwe polikliniek.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i="1" dirty="0">
                <a:latin typeface="Tahoma" panose="020B0604030504040204" pitchFamily="34" charset="0"/>
                <a:ea typeface="Calibri" panose="020F0502020204030204" pitchFamily="34" charset="0"/>
              </a:rPr>
              <a:t>De nieuwe polikliniek zal niet meer ingeplant zijn in De Pelikaan, maar in een aparte nieuwbouw op de site. AZ Nikolaas en het Gemeentebestuur wilden dat de polikliniek in Temse bleef én op de OCMW-site, waar zij thuis hoort.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i="1" dirty="0">
                <a:latin typeface="Calibri" panose="020F0502020204030204" pitchFamily="34" charset="0"/>
                <a:ea typeface="Calibri" panose="020F0502020204030204" pitchFamily="34" charset="0"/>
              </a:rPr>
              <a:t>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b="1" dirty="0">
                <a:latin typeface="Tahoma" panose="020B0604030504040204" pitchFamily="34" charset="0"/>
                <a:ea typeface="Calibri" panose="020F0502020204030204" pitchFamily="34" charset="0"/>
              </a:rPr>
              <a:t>Nieuwbouw tussen kliniek en OCMW-gebouw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Tahoma" panose="020B0604030504040204" pitchFamily="34" charset="0"/>
                <a:ea typeface="Calibri" panose="020F0502020204030204" pitchFamily="34" charset="0"/>
              </a:rPr>
              <a:t>Een aanvullende studie die begin 2020 uitgevoerd werd, onderzocht de meest geschikte inplantingsplaats van de polikliniek in het masterplan, met als belangrijke voorwaarde dat de dienstverlening zonder onderbreking (of tijdelijke hervestiging) moest worden verdergezet.</a:t>
            </a:r>
            <a:endParaRPr lang="nl-N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213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9369672-6E0E-4388-AD3A-6658AAB356AB}"/>
              </a:ext>
            </a:extLst>
          </p:cNvPr>
          <p:cNvSpPr/>
          <p:nvPr/>
        </p:nvSpPr>
        <p:spPr>
          <a:xfrm>
            <a:off x="1542553" y="697567"/>
            <a:ext cx="8897509" cy="5603842"/>
          </a:xfrm>
          <a:prstGeom prst="rect">
            <a:avLst/>
          </a:prstGeom>
        </p:spPr>
        <p:txBody>
          <a:bodyPr wrap="square">
            <a:spAutoFit/>
          </a:bodyPr>
          <a:lstStyle/>
          <a:p>
            <a:pPr algn="just">
              <a:lnSpc>
                <a:spcPct val="105000"/>
              </a:lnSpc>
              <a:spcAft>
                <a:spcPts val="0"/>
              </a:spcAft>
            </a:pPr>
            <a:r>
              <a:rPr lang="nl-BE" dirty="0">
                <a:latin typeface="Tahoma" panose="020B0604030504040204" pitchFamily="34" charset="0"/>
                <a:ea typeface="Calibri" panose="020F0502020204030204" pitchFamily="34" charset="0"/>
              </a:rPr>
              <a:t>Het Gemeentebestuur en AZ Nikolaas zijn het eens geworden over de oplossing.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Tahoma" panose="020B0604030504040204" pitchFamily="34" charset="0"/>
                <a:ea typeface="Calibri" panose="020F0502020204030204" pitchFamily="34" charset="0"/>
              </a:rPr>
              <a:t>De polikliniek blijft op de huidige campus, maar de piste van een verbouwing binnen De Pelikaan wordt verlaten. De polikliniek zal onderdak vinden in een nieuw op te richten gebouw langsheen de Gasthuisstraat, tussen de kliniek (waarvan de rechtervleugel grotendeels zal worden gesloopt) en het OCMW-gebouw.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Tahoma" panose="020B0604030504040204" pitchFamily="34" charset="0"/>
                <a:ea typeface="Calibri" panose="020F0502020204030204" pitchFamily="34" charset="0"/>
              </a:rPr>
              <a:t>De polikliniek in Temse ontvangt jaarlijks meer dan 25.000 patiënten voor een 20-tal verschillende disciplines.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Tahoma" panose="020B0604030504040204" pitchFamily="34" charset="0"/>
                <a:ea typeface="Calibri" panose="020F0502020204030204" pitchFamily="34" charset="0"/>
              </a:rPr>
              <a:t>AZ Nikolaas zal 2,5 tot 3 miljoen euro investeren in een nieuwbouw (2 bouwlagen, totaal 1.100 m²), die voor artsen en medewerkers een aangename werkplek zal creëren, met voldoende uitbreidingsmogelijkheden naar de toekomst toe. AZ Nikolaas duidt op korte termijn de ontwerpers en aannemers aan, en hoopt de bouwwerken in 2021 te kunnen starten. De ingebruikname wordt voorzien in de loop van 2022. Intussen blijft de polikliniek onafgebroken actief op de huidige locatie in De Pelikaan.</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Tahoma" panose="020B0604030504040204" pitchFamily="34" charset="0"/>
                <a:ea typeface="Calibri" panose="020F0502020204030204" pitchFamily="34" charset="0"/>
              </a:rPr>
              <a:t>Het Gemeentebestuur steunt het project ten volle: het verleent een langdurig recht van opstal en voorziet de nodige parkeermogelijkheden voor artsen en patiënten in de onmiddellijke omgeving van de polikliniek. </a:t>
            </a:r>
            <a:endParaRPr lang="nl-NL" sz="1600" dirty="0">
              <a:effectLst/>
              <a:latin typeface="Calibri" panose="020F0502020204030204" pitchFamily="34" charset="0"/>
              <a:ea typeface="Calibri" panose="020F0502020204030204" pitchFamily="34" charset="0"/>
            </a:endParaRPr>
          </a:p>
          <a:p>
            <a:pPr algn="just">
              <a:lnSpc>
                <a:spcPct val="105000"/>
              </a:lnSpc>
              <a:spcAft>
                <a:spcPts val="0"/>
              </a:spcAft>
            </a:pPr>
            <a:r>
              <a:rPr lang="nl-BE" dirty="0">
                <a:latin typeface="Tahoma" panose="020B0604030504040204" pitchFamily="34" charset="0"/>
                <a:ea typeface="Calibri" panose="020F0502020204030204" pitchFamily="34" charset="0"/>
              </a:rPr>
              <a:t>AZ Nikolaas en het Gemeentebestuur verzekeren hiermee op lange termijn een laagdrempelige en kwalitatieve poliklinische dienstverlening voor de bevolking van Temse.</a:t>
            </a:r>
            <a:endParaRPr lang="nl-N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441130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410</Words>
  <Application>Microsoft Office PowerPoint</Application>
  <PresentationFormat>Breedbeeld</PresentationFormat>
  <Paragraphs>21</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Hugo Maes</dc:creator>
  <cp:lastModifiedBy>kim aluwé</cp:lastModifiedBy>
  <cp:revision>7</cp:revision>
  <dcterms:created xsi:type="dcterms:W3CDTF">2020-06-25T08:32:08Z</dcterms:created>
  <dcterms:modified xsi:type="dcterms:W3CDTF">2020-06-25T14:55:07Z</dcterms:modified>
</cp:coreProperties>
</file>